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60" r:id="rId3"/>
    <p:sldId id="261" r:id="rId4"/>
    <p:sldId id="280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2" r:id="rId13"/>
    <p:sldId id="273" r:id="rId14"/>
    <p:sldId id="274" r:id="rId15"/>
    <p:sldId id="270" r:id="rId16"/>
    <p:sldId id="271" r:id="rId17"/>
    <p:sldId id="275" r:id="rId18"/>
    <p:sldId id="276" r:id="rId19"/>
    <p:sldId id="278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057"/>
    <a:srgbClr val="2A1255"/>
    <a:srgbClr val="97000B"/>
    <a:srgbClr val="29364B"/>
    <a:srgbClr val="481419"/>
    <a:srgbClr val="006CFF"/>
    <a:srgbClr val="0041B6"/>
    <a:srgbClr val="F9D600"/>
    <a:srgbClr val="007CCE"/>
    <a:srgbClr val="A58C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-91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19328"/>
            <a:ext cx="9144000" cy="613867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1058" y="1473878"/>
            <a:ext cx="498397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spc="50" dirty="0">
              <a:ln w="0"/>
              <a:solidFill>
                <a:srgbClr val="97000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4077" y="1051125"/>
            <a:ext cx="7498051" cy="20621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 початкової мистецької освіти в умовах освітньої реформи та децентралізації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79" y="744581"/>
            <a:ext cx="82113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неприйняття змін керівниками та педагогічними працівниками мистецьких шкіл;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втрата усвідомлення об’єктивної взаємної необхідності ланок початкової та професійної мистецької освіти;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консервація нинішнього стану початкової мистецької освіти;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неприйняття громадами необхідності існування мистецьких шкіл;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скорочення мережі шкіл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/>
              <a:t> </a:t>
            </a:r>
            <a:endParaRPr lang="ru-RU" dirty="0" smtClean="0"/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нерозуміння об’єктивних причин та необхідності змін, передусім у змісті освіти та підходів до формування спектру послуг мистецьких шкіл, небажання таких змін;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неготовність керівників шкіл до організаційної та фінансової автономії (право + відповідальність);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нерозуміння органами місцевого самоврядування, керівництвом ОТГ, громадами необхідності забезпечення їх послугами з початкової мистецької освіти;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закритість, «кастовість» дитячих мистецьких шкіл, відірваність від потреб громади, відстоювання виключно своїх корпоративних інтересів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90523" y="259033"/>
            <a:ext cx="337021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Ризики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6410" y="2511069"/>
            <a:ext cx="336342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Причини виникнення ризиків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487680" y="870335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487680" y="1149879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омб 8"/>
          <p:cNvSpPr/>
          <p:nvPr/>
        </p:nvSpPr>
        <p:spPr>
          <a:xfrm>
            <a:off x="487680" y="1674135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Ромб 9"/>
          <p:cNvSpPr/>
          <p:nvPr/>
        </p:nvSpPr>
        <p:spPr>
          <a:xfrm>
            <a:off x="487680" y="1950198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Ромб 10"/>
          <p:cNvSpPr/>
          <p:nvPr/>
        </p:nvSpPr>
        <p:spPr>
          <a:xfrm>
            <a:off x="475488" y="2247159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Ромб 11"/>
          <p:cNvSpPr/>
          <p:nvPr/>
        </p:nvSpPr>
        <p:spPr>
          <a:xfrm>
            <a:off x="496389" y="3043123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Ромб 12"/>
          <p:cNvSpPr/>
          <p:nvPr/>
        </p:nvSpPr>
        <p:spPr>
          <a:xfrm>
            <a:off x="495518" y="3889597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Ромб 13"/>
          <p:cNvSpPr/>
          <p:nvPr/>
        </p:nvSpPr>
        <p:spPr>
          <a:xfrm>
            <a:off x="509451" y="4439978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Ромб 14"/>
          <p:cNvSpPr/>
          <p:nvPr/>
        </p:nvSpPr>
        <p:spPr>
          <a:xfrm>
            <a:off x="508580" y="4713427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ТАТО\Desktop\Изображение 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6963" y="3679825"/>
            <a:ext cx="4237037" cy="317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C:\Users\ТАТО\Desktop\Полонська ДМ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10297" cy="300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ТАТО\Desktop\Чорноострвська ДМШ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3375"/>
            <a:ext cx="3468688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ТАТО\Desktop\Камянець-Подільська районна ДШ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0"/>
            <a:ext cx="4000500" cy="288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C:\Users\ТАТО\Desktop\фасад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25" y="2251139"/>
            <a:ext cx="4214813" cy="287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343" y="169816"/>
            <a:ext cx="7886700" cy="13377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Мережа початкових спеціалізованих мистецьких навчальних закладів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uk-UA" dirty="0" smtClean="0"/>
          </a:p>
          <a:p>
            <a:pPr eaLnBrk="1" hangingPunct="1">
              <a:buFont typeface="Wingdings 2" pitchFamily="18" charset="2"/>
              <a:buNone/>
            </a:pPr>
            <a:endParaRPr lang="uk-UA" dirty="0" smtClean="0"/>
          </a:p>
          <a:p>
            <a:pPr eaLnBrk="1" hangingPunct="1">
              <a:buFont typeface="Wingdings 2" pitchFamily="18" charset="2"/>
              <a:buNone/>
            </a:pPr>
            <a:endParaRPr lang="uk-UA" dirty="0" smtClean="0"/>
          </a:p>
          <a:p>
            <a:pPr eaLnBrk="1" hangingPunct="1">
              <a:buFont typeface="Wingdings 2" pitchFamily="18" charset="2"/>
              <a:buNone/>
            </a:pPr>
            <a:endParaRPr lang="uk-UA" dirty="0" smtClean="0"/>
          </a:p>
          <a:p>
            <a:pPr eaLnBrk="1" hangingPunct="1">
              <a:buFont typeface="Wingdings 2" pitchFamily="18" charset="2"/>
              <a:buNone/>
            </a:pPr>
            <a:endParaRPr lang="uk-UA" dirty="0" smtClean="0"/>
          </a:p>
          <a:p>
            <a:pPr eaLnBrk="1" hangingPunct="1">
              <a:buFont typeface="Wingdings 2" pitchFamily="18" charset="2"/>
              <a:buNone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41876" y="1476102"/>
            <a:ext cx="5715000" cy="4286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ВСЬОГО: 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закладів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3126" y="2417853"/>
            <a:ext cx="1428750" cy="10715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uk-U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шкіл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мистецтв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56188" y="2404790"/>
            <a:ext cx="1428750" cy="10715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музичних шкіл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70688" y="2404790"/>
            <a:ext cx="1435100" cy="10715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художніх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шкіл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85188" y="2404790"/>
            <a:ext cx="1357313" cy="10715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хорова школа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28251" y="2404790"/>
            <a:ext cx="1428750" cy="10715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ДПМ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верх 14"/>
          <p:cNvSpPr/>
          <p:nvPr/>
        </p:nvSpPr>
        <p:spPr>
          <a:xfrm rot="15107658">
            <a:off x="1697742" y="1660550"/>
            <a:ext cx="146113" cy="995245"/>
          </a:xfrm>
          <a:prstGeom prst="up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13557322">
            <a:off x="2950749" y="1909666"/>
            <a:ext cx="123912" cy="533054"/>
          </a:xfrm>
          <a:prstGeom prst="up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10800000">
            <a:off x="4545874" y="1998615"/>
            <a:ext cx="130629" cy="346546"/>
          </a:xfrm>
          <a:prstGeom prst="up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7511172">
            <a:off x="5940374" y="1876202"/>
            <a:ext cx="137410" cy="605462"/>
          </a:xfrm>
          <a:prstGeom prst="up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rot="6667970">
            <a:off x="7434206" y="1676665"/>
            <a:ext cx="108157" cy="971389"/>
          </a:xfrm>
          <a:prstGeom prst="upArrow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053393" y="3740722"/>
            <a:ext cx="317933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Відкрито у 2015 році: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421881" y="5007819"/>
            <a:ext cx="240822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Відкрито у 2017 році: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783262" y="431193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Наркевицьку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дитячу школу мистецтв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Сатанівську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дитячу музичну школу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Маківську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дитячу музичну школу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Ромб 35"/>
          <p:cNvSpPr/>
          <p:nvPr/>
        </p:nvSpPr>
        <p:spPr>
          <a:xfrm>
            <a:off x="2583837" y="4401663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Ромб 36"/>
          <p:cNvSpPr/>
          <p:nvPr/>
        </p:nvSpPr>
        <p:spPr>
          <a:xfrm>
            <a:off x="2583837" y="4662920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Ромб 37"/>
          <p:cNvSpPr/>
          <p:nvPr/>
        </p:nvSpPr>
        <p:spPr>
          <a:xfrm>
            <a:off x="2623025" y="5512006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519" y="179010"/>
            <a:ext cx="7483385" cy="126932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Мережа початкових спеціалізованих мистецьких навчальних закладів</a:t>
            </a:r>
            <a:endParaRPr lang="ru-RU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4163" y="1410780"/>
          <a:ext cx="8543925" cy="3798887"/>
        </p:xfrm>
        <a:graphic>
          <a:graphicData uri="http://schemas.openxmlformats.org/presentationml/2006/ole">
            <p:oleObj spid="_x0000_s22530" name="Worksheet" r:id="rId3" imgW="8439161" imgH="3752887" progId="Excel.Sheet.8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49862" y="1453459"/>
            <a:ext cx="5715000" cy="4286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800" b="1" dirty="0">
                <a:solidFill>
                  <a:srgbClr val="032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ВСЬОГО: </a:t>
            </a:r>
            <a:r>
              <a:rPr lang="uk-UA" sz="2800" b="1" dirty="0" smtClean="0">
                <a:solidFill>
                  <a:srgbClr val="032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032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2800" b="1" dirty="0" smtClean="0">
                <a:solidFill>
                  <a:srgbClr val="032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rgbClr val="0323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закладів</a:t>
            </a:r>
            <a:endParaRPr lang="ru-RU" sz="2800" b="1" dirty="0">
              <a:solidFill>
                <a:srgbClr val="0323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783" y="223266"/>
            <a:ext cx="7327201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Творчі учнівські колективи дитячих мистецьких шкіл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714750" y="2681859"/>
            <a:ext cx="1714500" cy="14144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498</a:t>
            </a:r>
            <a:endParaRPr lang="ru-RU" sz="4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313" y="2538984"/>
            <a:ext cx="2571750" cy="121443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хореографія</a:t>
            </a: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0063" y="4182047"/>
            <a:ext cx="2428875" cy="1143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фольклорні колективи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857750" y="1324547"/>
            <a:ext cx="2357438" cy="1143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вокальні групи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15063" y="4182047"/>
            <a:ext cx="2428875" cy="1143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духові оркестри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286500" y="2610422"/>
            <a:ext cx="2643188" cy="1214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оркестри народних інструментів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14688" y="4610672"/>
            <a:ext cx="2643187" cy="1143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інструментальні ансамблі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928813" y="1324547"/>
            <a:ext cx="2357437" cy="1143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хори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 flipH="1" flipV="1">
            <a:off x="5036344" y="2431828"/>
            <a:ext cx="357188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6"/>
            <a:endCxn id="11" idx="2"/>
          </p:cNvCxnSpPr>
          <p:nvPr/>
        </p:nvCxnSpPr>
        <p:spPr>
          <a:xfrm flipV="1">
            <a:off x="5429250" y="3218434"/>
            <a:ext cx="857250" cy="171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3643313" y="2467547"/>
            <a:ext cx="42862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2786063" y="3146997"/>
            <a:ext cx="857250" cy="249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2857500" y="3753422"/>
            <a:ext cx="928688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357813" y="3753422"/>
            <a:ext cx="928687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" idx="4"/>
          </p:cNvCxnSpPr>
          <p:nvPr/>
        </p:nvCxnSpPr>
        <p:spPr>
          <a:xfrm rot="5400000">
            <a:off x="4296569" y="4335241"/>
            <a:ext cx="514350" cy="36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794" y="61082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7" name="Picture 2" descr="F:\ФОТО ПСМНЗ  до ЗВІТУ\Фото Райдуга\Новая папка\капела бандуристів, керівник Оксана Вдові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9525"/>
            <a:ext cx="4541838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F:\ФОТО ПСМНЗ  до ЗВІТУ\ХДМШ №2\Новая папка\Ладосві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F:\ФОТО ПСМНЗ  до ЗВІТУ\ВІДІБРАНІ\DSC01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8647" y="4107799"/>
            <a:ext cx="3455353" cy="2591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7" descr="F:\ФОТО ПСМНЗ  до ЗВІТУ\ВІДІБРАНІ\P60521-1712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267200" cy="2631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F:\ФОТО ПСМНЗ  до ЗВІТУ\Дунаївці\Новая папка\Зразковий Народний оркестр.jpg"/>
          <p:cNvPicPr>
            <a:picLocks noChangeAspect="1" noChangeArrowheads="1"/>
          </p:cNvPicPr>
          <p:nvPr/>
        </p:nvPicPr>
        <p:blipFill>
          <a:blip r:embed="rId6" cstate="print"/>
          <a:srcRect t="1613" b="5361"/>
          <a:stretch>
            <a:fillRect/>
          </a:stretch>
        </p:blipFill>
        <p:spPr bwMode="auto">
          <a:xfrm>
            <a:off x="1477709" y="2097024"/>
            <a:ext cx="5272087" cy="2670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ФОТО ПСМНЗ  до ЗВІТУ\ВІДІБРАНІ\DSC_0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372561" cy="3023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:\ФОТО ПСМНЗ  до ЗВІТУ\ВІДІБРАНІ\Зразковий ансамбль скрипалів та зразковий ансамбль гітаристі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957" y="0"/>
            <a:ext cx="4285043" cy="3100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F:\ФОТО ПСМНЗ  до ЗВІТУ\ВІДІБРАНІ\алте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192" y="4006596"/>
            <a:ext cx="4315968" cy="2872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F:\ФОТО ПСМНЗ  до ЗВІТУ\Дунаївці\Новая папка\DSC07800.JPG"/>
          <p:cNvPicPr>
            <a:picLocks noChangeAspect="1" noChangeArrowheads="1"/>
          </p:cNvPicPr>
          <p:nvPr/>
        </p:nvPicPr>
        <p:blipFill>
          <a:blip r:embed="rId5" cstate="print"/>
          <a:srcRect r="4352"/>
          <a:stretch>
            <a:fillRect/>
          </a:stretch>
        </p:blipFill>
        <p:spPr bwMode="auto">
          <a:xfrm>
            <a:off x="5124885" y="4181857"/>
            <a:ext cx="4019115" cy="263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F:\ФОТО ПСМНЗ  до ЗВІТУ\Волочиська ДШМ\Новая папка\DSC02478.JPG"/>
          <p:cNvPicPr>
            <a:picLocks noChangeAspect="1" noChangeArrowheads="1"/>
          </p:cNvPicPr>
          <p:nvPr/>
        </p:nvPicPr>
        <p:blipFill>
          <a:blip r:embed="rId6" cstate="print"/>
          <a:srcRect l="10147" r="11784"/>
          <a:stretch>
            <a:fillRect/>
          </a:stretch>
        </p:blipFill>
        <p:spPr bwMode="auto">
          <a:xfrm>
            <a:off x="2596896" y="2673096"/>
            <a:ext cx="1938528" cy="186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F:\ФОТО ПСМНЗ  до ЗВІТУ\ВІДІБРАНІ\Аветікян Нерсес.jpg"/>
          <p:cNvPicPr>
            <a:picLocks noChangeAspect="1" noChangeArrowheads="1"/>
          </p:cNvPicPr>
          <p:nvPr/>
        </p:nvPicPr>
        <p:blipFill>
          <a:blip r:embed="rId7" cstate="print"/>
          <a:srcRect l="2913" r="9223"/>
          <a:stretch>
            <a:fillRect/>
          </a:stretch>
        </p:blipFill>
        <p:spPr bwMode="auto">
          <a:xfrm>
            <a:off x="4730496" y="2692035"/>
            <a:ext cx="2141801" cy="1819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ТАТО\Desktop\Пастораль.jpg"/>
          <p:cNvPicPr>
            <a:picLocks noChangeAspect="1" noChangeArrowheads="1"/>
          </p:cNvPicPr>
          <p:nvPr/>
        </p:nvPicPr>
        <p:blipFill>
          <a:blip r:embed="rId2" cstate="print"/>
          <a:srcRect t="15481" b="5182"/>
          <a:stretch>
            <a:fillRect/>
          </a:stretch>
        </p:blipFill>
        <p:spPr bwMode="auto">
          <a:xfrm>
            <a:off x="0" y="4151376"/>
            <a:ext cx="4714875" cy="270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C:\Users\ТАТО\Desktop\дивограй.jpg"/>
          <p:cNvPicPr>
            <a:picLocks noChangeAspect="1" noChangeArrowheads="1"/>
          </p:cNvPicPr>
          <p:nvPr/>
        </p:nvPicPr>
        <p:blipFill>
          <a:blip r:embed="rId3" cstate="print"/>
          <a:srcRect t="13652"/>
          <a:stretch>
            <a:fillRect/>
          </a:stretch>
        </p:blipFill>
        <p:spPr bwMode="auto">
          <a:xfrm>
            <a:off x="0" y="0"/>
            <a:ext cx="4352544" cy="3007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Users\ТАТО\Desktop\Три 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1496" y="4169664"/>
            <a:ext cx="4032504" cy="2688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C:\Users\ТАТО\Desktop\IMG_2928.jpg"/>
          <p:cNvPicPr>
            <a:picLocks noChangeAspect="1" noChangeArrowheads="1"/>
          </p:cNvPicPr>
          <p:nvPr/>
        </p:nvPicPr>
        <p:blipFill>
          <a:blip r:embed="rId5" cstate="print"/>
          <a:srcRect l="7287" t="2846" r="7319"/>
          <a:stretch>
            <a:fillRect/>
          </a:stretch>
        </p:blipFill>
        <p:spPr bwMode="auto">
          <a:xfrm>
            <a:off x="5120640" y="0"/>
            <a:ext cx="4023360" cy="3086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ТАТО\Desktop\березоль.jpg"/>
          <p:cNvPicPr>
            <a:picLocks noChangeAspect="1" noChangeArrowheads="1"/>
          </p:cNvPicPr>
          <p:nvPr/>
        </p:nvPicPr>
        <p:blipFill>
          <a:blip r:embed="rId6" cstate="print"/>
          <a:srcRect l="2712" t="6081" r="657" b="15037"/>
          <a:stretch>
            <a:fillRect/>
          </a:stretch>
        </p:blipFill>
        <p:spPr bwMode="auto">
          <a:xfrm>
            <a:off x="2343607" y="2474976"/>
            <a:ext cx="4166921" cy="226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ФОТО ПСМНЗ  до ЗВІТУ\Волочиська ДШМ\Новая папка\Зразковий колектив сучасної хореогр Сузір я 4.JPG"/>
          <p:cNvPicPr>
            <a:picLocks noChangeAspect="1" noChangeArrowheads="1"/>
          </p:cNvPicPr>
          <p:nvPr/>
        </p:nvPicPr>
        <p:blipFill>
          <a:blip r:embed="rId2" cstate="print"/>
          <a:srcRect l="4138"/>
          <a:stretch>
            <a:fillRect/>
          </a:stretch>
        </p:blipFill>
        <p:spPr bwMode="auto">
          <a:xfrm>
            <a:off x="170688" y="1369695"/>
            <a:ext cx="3954656" cy="2324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F:\ФОТО ПСМНЗ  до ЗВІТУ\Дунаївці\Новая папка\Рижак Італія.jpg"/>
          <p:cNvPicPr>
            <a:picLocks noChangeAspect="1" noChangeArrowheads="1"/>
          </p:cNvPicPr>
          <p:nvPr/>
        </p:nvPicPr>
        <p:blipFill>
          <a:blip r:embed="rId3" cstate="print"/>
          <a:srcRect l="4712" t="8712" b="4908"/>
          <a:stretch>
            <a:fillRect/>
          </a:stretch>
        </p:blipFill>
        <p:spPr>
          <a:xfrm>
            <a:off x="195072" y="4023360"/>
            <a:ext cx="3945128" cy="268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9" descr="F:\ФОТО ПСМНЗ  до ЗВІТУ\Волочиська ДШМ\Новая папка\Зразковий колектив сучасної хореогр Сузір я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032" y="4090289"/>
            <a:ext cx="4631955" cy="260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744326" y="235490"/>
            <a:ext cx="5924441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Участь учнів мистецьких шкіл у фестивалях та конкурсах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F:\ФОТО ПСМНЗ  до ЗВІТУ\ХДМШ №2\Новая папка\Довбіус Анастасія та Сінькова Софі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9194" y="1366725"/>
            <a:ext cx="2291334" cy="3054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F:\ФОТО ПСМНЗ  до ЗВІТУ\Фото Райдуга\Новая папка\Миц Вікторія, стипендіат міської ради, викладач Оксана Вдові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0708" y="1389883"/>
            <a:ext cx="1895068" cy="3158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340864" y="436626"/>
            <a:ext cx="4949952" cy="508874"/>
          </a:xfr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Дитяча філармонія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4" descr="F:\ФОТО ПСМНЗ  до ЗВІТУ\ХДМШ №2\Новая папка\Афіша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9642" y="1171004"/>
            <a:ext cx="2527173" cy="357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6" descr="F:\ФОТО ПСМНЗ  до ЗВІТУ\ХДМШ №2\Новая папка\Афіш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61" y="1211021"/>
            <a:ext cx="2499931" cy="3549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8" descr="F:\ФОТО ПСМНЗ  до ЗВІТУ\ХДМШ №2\Новая папка\Дитяча філармонія Хм4(1)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7920" y="1174309"/>
            <a:ext cx="2499360" cy="3676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9" descr="F:\ФОТО ПСМНЗ  до ЗВІТУ\ХДМШ №2\Новая папка\Анастасія Довбіус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4468" y="4731194"/>
            <a:ext cx="2741628" cy="1916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1" name="Picture 10" descr="F:\ФОТО ПСМНЗ  до ЗВІТУ\ХДМШ №2\Новая папка\Білоус І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8032" y="4707001"/>
            <a:ext cx="2918143" cy="1943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2142309" y="13062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D:\Konstitutsiya-prapor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881696"/>
            <a:ext cx="9144000" cy="4911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onstitutsiya-prap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1696"/>
            <a:ext cx="9144000" cy="4911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50464"/>
            <a:ext cx="9144000" cy="39075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072896" y="1097280"/>
            <a:ext cx="10802112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8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за </a:t>
            </a:r>
            <a:r>
              <a:rPr lang="ru-RU" sz="80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5944" y="770705"/>
          <a:ext cx="8752115" cy="586935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04278"/>
                <a:gridCol w="2208558"/>
                <a:gridCol w="2208558"/>
                <a:gridCol w="3230721"/>
              </a:tblGrid>
              <a:tr h="857256">
                <a:tc>
                  <a:txBody>
                    <a:bodyPr/>
                    <a:lstStyle/>
                    <a:p>
                      <a:pPr algn="ctr"/>
                      <a:endParaRPr lang="uk-UA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Установи </a:t>
                      </a:r>
                      <a:r>
                        <a:rPr lang="uk-U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культури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74951" marR="74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Нормативи розташування закладів (відстань, кількість населення, тощо)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74951" marR="74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 smtClean="0">
                        <a:solidFill>
                          <a:srgbClr val="324057"/>
                        </a:solidFill>
                        <a:latin typeface="Times New Roman"/>
                      </a:endParaRPr>
                    </a:p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Перелік </a:t>
                      </a:r>
                      <a:r>
                        <a:rPr lang="uk-U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послуг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74951" marR="74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 b="1" dirty="0" smtClean="0">
                        <a:solidFill>
                          <a:srgbClr val="324057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Індикатори </a:t>
                      </a:r>
                      <a:r>
                        <a:rPr lang="uk-U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оцінки якості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951" marR="74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2098">
                <a:tc>
                  <a:txBody>
                    <a:bodyPr/>
                    <a:lstStyle/>
                    <a:p>
                      <a:pPr algn="ctr"/>
                      <a:endParaRPr lang="uk-UA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  <a:p>
                      <a:pPr algn="ctr"/>
                      <a:r>
                        <a:rPr lang="uk-UA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Мистецькі </a:t>
                      </a:r>
                      <a:r>
                        <a:rPr lang="uk-UA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школи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74951" marR="74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uk-UA" sz="1200" dirty="0" smtClean="0">
                        <a:latin typeface="Times New Roman"/>
                      </a:endParaRPr>
                    </a:p>
                    <a:p>
                      <a:pPr algn="l"/>
                      <a:r>
                        <a:rPr lang="uk-UA" sz="1200" dirty="0" smtClean="0">
                          <a:latin typeface="Times New Roman"/>
                        </a:rPr>
                        <a:t>Навчанням </a:t>
                      </a:r>
                      <a:r>
                        <a:rPr lang="uk-UA" sz="1200" dirty="0">
                          <a:latin typeface="Times New Roman"/>
                        </a:rPr>
                        <a:t>у ПСМНЗ має бути охоплено не менше </a:t>
                      </a:r>
                      <a:r>
                        <a:rPr lang="uk-UA" sz="1200" b="1" dirty="0">
                          <a:latin typeface="Times New Roman"/>
                        </a:rPr>
                        <a:t>20%</a:t>
                      </a:r>
                      <a:r>
                        <a:rPr lang="uk-UA" sz="1200" dirty="0">
                          <a:latin typeface="Times New Roman"/>
                        </a:rPr>
                        <a:t> </a:t>
                      </a:r>
                      <a:r>
                        <a:rPr lang="uk-UA" sz="1200" dirty="0" smtClean="0">
                          <a:latin typeface="Times New Roman"/>
                        </a:rPr>
                        <a:t>учнівського</a:t>
                      </a:r>
                      <a:r>
                        <a:rPr lang="uk-UA" sz="1200" baseline="0" dirty="0" smtClean="0">
                          <a:latin typeface="Times New Roman"/>
                        </a:rPr>
                        <a:t> контин</a:t>
                      </a:r>
                      <a:r>
                        <a:rPr lang="uk-UA" sz="1200" dirty="0" smtClean="0">
                          <a:latin typeface="Times New Roman"/>
                        </a:rPr>
                        <a:t>генту загальноосвітніх шкіл</a:t>
                      </a:r>
                      <a:r>
                        <a:rPr lang="uk-UA" sz="1200" dirty="0">
                          <a:latin typeface="Times New Roman"/>
                        </a:rPr>
                        <a:t>. ПСМНЗ </a:t>
                      </a:r>
                      <a:r>
                        <a:rPr lang="uk-UA" sz="1200" dirty="0" smtClean="0">
                          <a:latin typeface="Times New Roman"/>
                        </a:rPr>
                        <a:t>мають функціонувати </a:t>
                      </a:r>
                      <a:r>
                        <a:rPr lang="uk-UA" sz="1200" dirty="0">
                          <a:latin typeface="Times New Roman"/>
                        </a:rPr>
                        <a:t>у кожному місті </a:t>
                      </a:r>
                      <a:r>
                        <a:rPr lang="uk-UA" sz="1200" dirty="0" smtClean="0">
                          <a:latin typeface="Times New Roman"/>
                        </a:rPr>
                        <a:t>обласного підпорядкування</a:t>
                      </a:r>
                      <a:r>
                        <a:rPr lang="uk-UA" sz="1200" dirty="0">
                          <a:latin typeface="Times New Roman"/>
                        </a:rPr>
                        <a:t>, </a:t>
                      </a:r>
                      <a:r>
                        <a:rPr lang="uk-UA" sz="1200" dirty="0" smtClean="0">
                          <a:latin typeface="Times New Roman"/>
                        </a:rPr>
                        <a:t>кожному районному </a:t>
                      </a:r>
                      <a:r>
                        <a:rPr lang="uk-UA" sz="1200" dirty="0">
                          <a:latin typeface="Times New Roman"/>
                        </a:rPr>
                        <a:t>центрі, </a:t>
                      </a:r>
                      <a:r>
                        <a:rPr lang="uk-UA" sz="1200" dirty="0" smtClean="0">
                          <a:latin typeface="Times New Roman"/>
                        </a:rPr>
                        <a:t>кожній  </a:t>
                      </a:r>
                      <a:r>
                        <a:rPr lang="uk-UA" sz="1200" dirty="0">
                          <a:latin typeface="Times New Roman"/>
                        </a:rPr>
                        <a:t>об’єднаній територіальній громаді з розрахунку – 1-2 школи на 600 місць на 20-40 тис. населення;</a:t>
                      </a:r>
                      <a:endParaRPr lang="ru-RU" sz="1200" dirty="0">
                        <a:latin typeface="Times New Roman"/>
                      </a:endParaRPr>
                    </a:p>
                    <a:p>
                      <a:pPr algn="l"/>
                      <a:r>
                        <a:rPr lang="uk-UA" sz="1200" dirty="0">
                          <a:latin typeface="Times New Roman"/>
                        </a:rPr>
                        <a:t>1 школа до 300 місць у територіальній громаді на 10-20 тис. населення</a:t>
                      </a:r>
                      <a:endParaRPr lang="ru-RU" sz="1200" dirty="0">
                        <a:latin typeface="Times New Roman"/>
                      </a:endParaRPr>
                    </a:p>
                  </a:txBody>
                  <a:tcPr marL="74951" marR="74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dirty="0">
                          <a:latin typeface="Times New Roman"/>
                        </a:rPr>
                        <a:t>ПСМНЗ – початковий спеціалізований мистецький навчальний заклад (дитяча мистецька школа) надає послуги:</a:t>
                      </a:r>
                      <a:endParaRPr lang="ru-RU" sz="1200" dirty="0">
                        <a:latin typeface="Times New Roman"/>
                      </a:endParaRPr>
                    </a:p>
                    <a:p>
                      <a:pPr algn="l"/>
                      <a:r>
                        <a:rPr lang="uk-UA" sz="1200" dirty="0">
                          <a:latin typeface="Times New Roman"/>
                        </a:rPr>
                        <a:t>- професійне навчання дітей та молоді основ музичного, хореографічного, образотворчого, декоративно-прикладного та театрального мистецтва;</a:t>
                      </a:r>
                      <a:endParaRPr lang="ru-RU" sz="1200" dirty="0">
                        <a:latin typeface="Times New Roman"/>
                      </a:endParaRPr>
                    </a:p>
                    <a:p>
                      <a:pPr algn="l"/>
                      <a:r>
                        <a:rPr lang="uk-UA" sz="1200" dirty="0" smtClean="0">
                          <a:latin typeface="Times New Roman"/>
                        </a:rPr>
                        <a:t>- загально-естетичний </a:t>
                      </a:r>
                      <a:r>
                        <a:rPr lang="uk-UA" sz="1200" dirty="0">
                          <a:latin typeface="Times New Roman"/>
                        </a:rPr>
                        <a:t>розвиток підростаючого покоління;</a:t>
                      </a:r>
                      <a:endParaRPr lang="ru-RU" sz="1200" dirty="0">
                        <a:latin typeface="Times New Roman"/>
                      </a:endParaRPr>
                    </a:p>
                    <a:p>
                      <a:pPr algn="l"/>
                      <a:r>
                        <a:rPr lang="uk-UA" sz="1200" dirty="0">
                          <a:latin typeface="Times New Roman"/>
                        </a:rPr>
                        <a:t>- популяризація мистецьких надбань України та світу через концертно-виставкову діяльність;</a:t>
                      </a:r>
                      <a:endParaRPr lang="ru-RU" sz="1200" dirty="0">
                        <a:latin typeface="Times New Roman"/>
                      </a:endParaRPr>
                    </a:p>
                    <a:p>
                      <a:pPr algn="l"/>
                      <a:r>
                        <a:rPr lang="uk-UA" sz="1200" dirty="0">
                          <a:latin typeface="Times New Roman"/>
                        </a:rPr>
                        <a:t>- задоволення художньо-естетичних запитів населення;</a:t>
                      </a:r>
                      <a:endParaRPr lang="ru-RU" sz="1200" dirty="0">
                        <a:latin typeface="Times New Roman"/>
                      </a:endParaRPr>
                    </a:p>
                    <a:p>
                      <a:pPr algn="l"/>
                      <a:r>
                        <a:rPr lang="uk-UA" sz="1200" dirty="0">
                          <a:latin typeface="Times New Roman"/>
                        </a:rPr>
                        <a:t>- обслуговування державних свят та знаменних дат через проведення творчих заходів;</a:t>
                      </a:r>
                      <a:endParaRPr lang="ru-RU" sz="1200" dirty="0">
                        <a:latin typeface="Times New Roman"/>
                      </a:endParaRPr>
                    </a:p>
                    <a:p>
                      <a:pPr algn="l"/>
                      <a:r>
                        <a:rPr lang="uk-UA" sz="1200" dirty="0">
                          <a:latin typeface="Times New Roman"/>
                        </a:rPr>
                        <a:t>- профорієнтаційне спрямування випускників, їх підготовка до вступу у вищі мистецькі навчальні заклади</a:t>
                      </a:r>
                      <a:endParaRPr lang="ru-RU" sz="1200" dirty="0">
                        <a:latin typeface="Times New Roman"/>
                      </a:endParaRPr>
                    </a:p>
                  </a:txBody>
                  <a:tcPr marL="74951" marR="74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endParaRPr lang="uk-UA" sz="1200" dirty="0" smtClean="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uk-UA" sz="1200" dirty="0" smtClean="0">
                          <a:latin typeface="Times New Roman"/>
                          <a:ea typeface="Calibri"/>
                        </a:rPr>
                        <a:t>відсоток </a:t>
                      </a:r>
                      <a:r>
                        <a:rPr lang="uk-UA" sz="1200" dirty="0">
                          <a:latin typeface="Times New Roman"/>
                          <a:ea typeface="Calibri"/>
                        </a:rPr>
                        <a:t>успішності учнів;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uk-UA" sz="1200" dirty="0">
                          <a:latin typeface="Times New Roman"/>
                          <a:ea typeface="Calibri"/>
                        </a:rPr>
                        <a:t>відсоток виконання навчальних планів та програм;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uk-UA" sz="1200" dirty="0">
                          <a:latin typeface="Times New Roman"/>
                          <a:ea typeface="Calibri"/>
                        </a:rPr>
                        <a:t>освітній рівень педагогів;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uk-UA" sz="1200" dirty="0">
                          <a:latin typeface="Times New Roman"/>
                          <a:ea typeface="Calibri"/>
                        </a:rPr>
                        <a:t>кількість вступників до мистецьких навчальних закладів;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uk-UA" sz="1200" dirty="0">
                          <a:latin typeface="Times New Roman"/>
                          <a:ea typeface="Calibri"/>
                        </a:rPr>
                        <a:t>участь та перемоги учнів у творчих змаганнях різних рівнів: конкурсах, виставках, олімпіадах, фестивалях;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  <a:p>
                      <a:pPr marL="342900" lvl="0" indent="-342900">
                        <a:buFont typeface="Times New Roman"/>
                        <a:buChar char="-"/>
                        <a:tabLst>
                          <a:tab pos="457200" algn="l"/>
                        </a:tabLst>
                      </a:pPr>
                      <a:r>
                        <a:rPr lang="uk-UA" sz="1200" dirty="0">
                          <a:latin typeface="Times New Roman"/>
                          <a:ea typeface="Calibri"/>
                        </a:rPr>
                        <a:t>інтенсивність концертно-виставкової діяльності.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74951" marR="74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76472" y="91670"/>
            <a:ext cx="60135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Пропозиції до переліку мінімальних культурних послуг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(мінімальний «культурний кошик»)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24057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2142309" y="13062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D:\Konstitutsiya-prapor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881696"/>
            <a:ext cx="9144000" cy="4911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835461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0606" y="393806"/>
            <a:ext cx="585314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ДОВГОСТРОКОВА СТРАТЕГІЯ РОЗВИТКУ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УКРАЇНСЬКОЇ КУЛЬТУРИ –  СТРАТЕГІЯ РЕФОРМ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3749" y="1112264"/>
            <a:ext cx="4535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(розпорядження КМУ від 01.02.2016 № 119)</a:t>
            </a:r>
            <a:endParaRPr lang="ru-RU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394" y="1770017"/>
            <a:ext cx="7583807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Мистецька освіта вимагає кардинального осучаснення як у різних секторах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культури, так і в системі загальної освіти, враховуючи глибокі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зміни, що відбулися в суспільстві, у розвитку технологій та у 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сфері культури і мистецтва. Саме навчання формує творця і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виробника культурних продуктів та активного одержувача або споживача.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952" y="3401288"/>
            <a:ext cx="7611035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Стратегічні цілі: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Удосконалення системи культурно-мистецької освіти  –  запровадження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нових форм навчання, модернізація системи культурно-мистецької освіти, включаючи загальноосвітні навчальні заклади, поліпшення професійної підготовки чи  перепідготовки кадрів,вдосконалення методичних та навчальних матеріалів,  розвиток наукових досліджень та активізація міжнародного обміну.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80606" y="393806"/>
            <a:ext cx="585314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ДОВГОСТРОКОВА СТРАТЕГІЯ РОЗВИТКУ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УКРАЇНСЬКОЇ КУЛЬТУРИ –  СТРАТЕГІЯ РЕФОРМ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(продовження)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486" y="1436915"/>
            <a:ext cx="5395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Операційні цілі: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щодо науково-освітньої діяльності: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омб 8"/>
          <p:cNvSpPr/>
          <p:nvPr/>
        </p:nvSpPr>
        <p:spPr>
          <a:xfrm>
            <a:off x="378823" y="2052097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Ромб 9"/>
          <p:cNvSpPr/>
          <p:nvPr/>
        </p:nvSpPr>
        <p:spPr>
          <a:xfrm>
            <a:off x="389453" y="3110060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64668" y="1967958"/>
            <a:ext cx="8464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Модернізація змісту культурно-мистецької освіти шляхом стимулювання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розроблення сучасних навчальних курсів та методичного забезпечення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 спеціалізованих навчальних закладів, залучення до цього процесу професійних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мистецьких кадрів.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769" y="3035270"/>
            <a:ext cx="701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Створення системи моніторингу якості початкової мистецької освіти.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448" y="3371448"/>
            <a:ext cx="7729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Створення системи грантової та іншої фінансової підтримки учнів/студентів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спеціалізованих мистецьких навчальних закладів усіх рівнів.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869" y="3960043"/>
            <a:ext cx="8164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Стимулювання розроблення програм інклюзивної мистецької освіти початкового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рівня.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298" y="4530198"/>
            <a:ext cx="8237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Сприяння внутрішнім та міжнародним академічним обмінам між закладами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культурно-мистецької освіти з метою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інтегруванння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до європейського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мистецько-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освітнього простору.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Ромб 16"/>
          <p:cNvSpPr/>
          <p:nvPr/>
        </p:nvSpPr>
        <p:spPr>
          <a:xfrm>
            <a:off x="380873" y="3464166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омб 17"/>
          <p:cNvSpPr/>
          <p:nvPr/>
        </p:nvSpPr>
        <p:spPr>
          <a:xfrm>
            <a:off x="381257" y="4052380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363840" y="4622792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54284" y="1367543"/>
            <a:ext cx="78374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запровадження нових форм навчання;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модернізація системи культурно-мистецької освіти;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вдосконалення методичних та навчальних матеріалів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90590" y="3120034"/>
            <a:ext cx="796834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стаття 20 – «Спеціалізована освіта» - визначення початкової мистецької освіти як невід’ємної складової підготовки професійних митців, особливі умови до атестації </a:t>
            </a:r>
            <a:r>
              <a:rPr lang="uk-UA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педпрацівників</a:t>
            </a: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акредитації освітніх програм, а також ліцензування та акредитації закладів мистецької освіти;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внесення змін до Закону України «Про позашкільну освіту» (введення термінів «дитяча мистецька школа» та «початкова мистецька освіта»);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можливість виділення субвенцій на позашкільну освіту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uk-UA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Мінкультури відстоює необхідність запровадження стандартів забезпечення послугами початкової мистецької освіти як позашкільної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Ромб 3"/>
          <p:cNvSpPr/>
          <p:nvPr/>
        </p:nvSpPr>
        <p:spPr>
          <a:xfrm>
            <a:off x="471134" y="1494750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омб 4"/>
          <p:cNvSpPr/>
          <p:nvPr/>
        </p:nvSpPr>
        <p:spPr>
          <a:xfrm>
            <a:off x="466780" y="1751653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475488" y="2034683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507710" y="3246916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503355" y="4339842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омб 8"/>
          <p:cNvSpPr/>
          <p:nvPr/>
        </p:nvSpPr>
        <p:spPr>
          <a:xfrm>
            <a:off x="507711" y="4892836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7543" y="367826"/>
            <a:ext cx="6035039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Основні результати 1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Стратегічна мета – удосконалення системи культурно-мистецької освіти:</a:t>
            </a:r>
            <a:endParaRPr lang="ru-RU" sz="1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89760" y="2362090"/>
            <a:ext cx="544982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Основні результати 2</a:t>
            </a:r>
            <a:endParaRPr lang="ru-RU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Закону України «Про освіту»:</a:t>
            </a:r>
            <a:endParaRPr lang="ru-RU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57644" y="1317499"/>
            <a:ext cx="776456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</a:pPr>
            <a:r>
              <a:rPr lang="uk-UA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Пріоритет</a:t>
            </a: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модернізація змісту та умов надання мистецької освіти</a:t>
            </a:r>
            <a:endParaRPr lang="en-US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</a:pPr>
            <a:r>
              <a:rPr lang="uk-UA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</a:t>
            </a: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суттєве зростання статусу мистецької освіти;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оновлення змісту початкової мистецької освіти;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розширення функцій мистецьких шкіл;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розроблення стандартів забезпечення послугами з мистецької освіти громадян за місцем проживання;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створення ефективних локальних культурних просторів в громадах, що базуються на творчій активності мешканців громад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1236" y="307708"/>
            <a:ext cx="5773783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Основні результати 3</a:t>
            </a:r>
            <a:endParaRPr lang="ru-RU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</a:pP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Середньострокового плану пріоритетних дій Уряду до 2020 року:</a:t>
            </a:r>
            <a:endParaRPr lang="ru-RU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омб 3"/>
          <p:cNvSpPr/>
          <p:nvPr/>
        </p:nvSpPr>
        <p:spPr>
          <a:xfrm>
            <a:off x="579120" y="1980680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омб 4"/>
          <p:cNvSpPr/>
          <p:nvPr/>
        </p:nvSpPr>
        <p:spPr>
          <a:xfrm>
            <a:off x="574766" y="2263709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570412" y="2520612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583475" y="2807995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583475" y="3356635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200" y="3918244"/>
            <a:ext cx="6803136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Основні результати 4</a:t>
            </a:r>
            <a:endParaRPr lang="ru-RU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Плану заходів Міністерства культури України з упровадження реформи децентралізації на 2017-2018 роки:</a:t>
            </a:r>
            <a:endParaRPr lang="ru-RU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2901" y="4858705"/>
            <a:ext cx="7690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підготовка пропозицій щодо механізмів компенсації мистецьким школам вартості навчання пільгових категорій громадян;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08050" algn="l"/>
              </a:tabLst>
            </a:pPr>
            <a:r>
              <a:rPr lang="uk-UA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розроблення стандартів із забезпечення послугами з мистецької освіти громадян за місцем проживання (частина «культурного кошика»)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Ромб 10"/>
          <p:cNvSpPr/>
          <p:nvPr/>
        </p:nvSpPr>
        <p:spPr>
          <a:xfrm>
            <a:off x="604377" y="4948561"/>
            <a:ext cx="161622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Ромб 11"/>
          <p:cNvSpPr/>
          <p:nvPr/>
        </p:nvSpPr>
        <p:spPr>
          <a:xfrm>
            <a:off x="591314" y="5523327"/>
            <a:ext cx="161622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4137" y="1267097"/>
            <a:ext cx="8334103" cy="5630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створення систем внутрішнього моніторингу якості початкової та профільної мистецької освіти;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модернізація змісту початкової мистецької освіти відповідно до сучасних вимог шляхом розроблення та впровадження загально розвиваючих і професійно орієнтованих освітніх програм, що забезпечують різний рівень підготовки учнів в залежності від їх цілей і потреб, а також програм, які забезпечуватимуть набуття адаптованих мистецьких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зміна концепції початкової мистецької освіти згідно з сучасними потребами шляхом затвердження Концепції нової мистецької школи, направленої на більшу соціалізацію здобувачів освіти (дітей і підлітків);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внесення змін до Положення про атестацію педагогічних працівників навчальних закладів та навчально-методичних установ сфери культури, затверджених наказом Міністерства культури від 30.10.2011 року №75;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визначення якісно нових критеріїв оцінювання результатів роботи педагогічних працівників та навчальних досягнень учнів;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розроблення пропозицій щодо законодавчого забезпечення збереження системи закладів початкової мистецької освіти в умовах децентралізації та утворення територіальних громад шляхом упровадження стандартів забезпечення громадян послугами з початкової мистецької освіти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074" y="91441"/>
            <a:ext cx="8125097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Основні результати 5</a:t>
            </a:r>
            <a:endParaRPr lang="ru-RU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Програма діяльності Ради з питань культурно-мистецької освіти Міністерства культури України на 2017 рік, схвалена на засіданні Ради 15 листопада 2016 року:</a:t>
            </a:r>
            <a:endParaRPr lang="ru-RU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омб 3"/>
          <p:cNvSpPr/>
          <p:nvPr/>
        </p:nvSpPr>
        <p:spPr>
          <a:xfrm>
            <a:off x="317863" y="1379789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313509" y="1937138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335281" y="3304384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317864" y="4109927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омб 8"/>
          <p:cNvSpPr/>
          <p:nvPr/>
        </p:nvSpPr>
        <p:spPr>
          <a:xfrm>
            <a:off x="313509" y="4941596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Ромб 9"/>
          <p:cNvSpPr/>
          <p:nvPr/>
        </p:nvSpPr>
        <p:spPr>
          <a:xfrm>
            <a:off x="309155" y="5512007"/>
            <a:ext cx="156754" cy="169817"/>
          </a:xfrm>
          <a:prstGeom prst="diamo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935</Words>
  <Application>Microsoft Office PowerPoint</Application>
  <PresentationFormat>Экран (4:3)</PresentationFormat>
  <Paragraphs>140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Office Theme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Мережа початкових спеціалізованих мистецьких навчальних закладів</vt:lpstr>
      <vt:lpstr>Мережа початкових спеціалізованих мистецьких навчальних закладів</vt:lpstr>
      <vt:lpstr>Творчі учнівські колективи дитячих мистецьких шкіл</vt:lpstr>
      <vt:lpstr>Слайд 15</vt:lpstr>
      <vt:lpstr>Слайд 16</vt:lpstr>
      <vt:lpstr>Слайд 17</vt:lpstr>
      <vt:lpstr>Слайд 18</vt:lpstr>
      <vt:lpstr>Дитяча філармонія</vt:lpstr>
      <vt:lpstr>Слайд 20</vt:lpstr>
      <vt:lpstr>Слайд 21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</cp:lastModifiedBy>
  <cp:revision>130</cp:revision>
  <dcterms:created xsi:type="dcterms:W3CDTF">2016-11-18T14:12:19Z</dcterms:created>
  <dcterms:modified xsi:type="dcterms:W3CDTF">2017-08-30T09:36:51Z</dcterms:modified>
</cp:coreProperties>
</file>