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378" r:id="rId3"/>
    <p:sldId id="373" r:id="rId4"/>
    <p:sldId id="374" r:id="rId5"/>
    <p:sldId id="375" r:id="rId6"/>
    <p:sldId id="376" r:id="rId7"/>
    <p:sldId id="370" r:id="rId8"/>
    <p:sldId id="377" r:id="rId9"/>
    <p:sldId id="366" r:id="rId10"/>
    <p:sldId id="381" r:id="rId11"/>
    <p:sldId id="380" r:id="rId12"/>
    <p:sldId id="382" r:id="rId13"/>
    <p:sldId id="383" r:id="rId14"/>
    <p:sldId id="379" r:id="rId15"/>
    <p:sldId id="371" r:id="rId16"/>
    <p:sldId id="350" r:id="rId17"/>
  </p:sldIdLst>
  <p:sldSz cx="9144000" cy="5715000" type="screen16x10"/>
  <p:notesSz cx="6669088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F84A"/>
    <a:srgbClr val="4A7EBB"/>
    <a:srgbClr val="5341BF"/>
    <a:srgbClr val="00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 autoAdjust="0"/>
    <p:restoredTop sz="94660"/>
  </p:normalViewPr>
  <p:slideViewPr>
    <p:cSldViewPr>
      <p:cViewPr varScale="1">
        <p:scale>
          <a:sx n="85" d="100"/>
          <a:sy n="85" d="100"/>
        </p:scale>
        <p:origin x="1218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/>
            </a:sp3d>
          </c:spPr>
          <c:explosion val="19"/>
          <c:cat>
            <c:strRef>
              <c:f>Лист1!$A$2:$A$5</c:f>
              <c:strCache>
                <c:ptCount val="4"/>
                <c:pt idx="0">
                  <c:v>Обласний бюджет</c:v>
                </c:pt>
                <c:pt idx="1">
                  <c:v>Бюджети міст обласного значення </c:v>
                </c:pt>
                <c:pt idx="2">
                  <c:v>Бюджети районів</c:v>
                </c:pt>
                <c:pt idx="3">
                  <c:v>Бюджети об'єднаних територіальних громад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489.3</c:v>
                </c:pt>
                <c:pt idx="1">
                  <c:v>1552.1</c:v>
                </c:pt>
                <c:pt idx="2">
                  <c:v>756.7</c:v>
                </c:pt>
                <c:pt idx="3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1-415A-B2AB-EC5FCA1D0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Капітальні видатки, залучені до місцевих бюджетів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3-43F0-A519-5DF95B8A14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Капітальні видатки, залучені до місцевих бюджетів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3-43F0-A519-5DF95B8A147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рік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Капітальні видатки, залучені до місцевих бюджетів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3-43F0-A519-5DF95B8A1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100"/>
        <c:axId val="1890560"/>
        <c:axId val="1895424"/>
      </c:barChart>
      <c:catAx>
        <c:axId val="1890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895424"/>
        <c:crosses val="autoZero"/>
        <c:auto val="1"/>
        <c:lblAlgn val="ctr"/>
        <c:lblOffset val="100"/>
        <c:noMultiLvlLbl val="0"/>
      </c:catAx>
      <c:valAx>
        <c:axId val="189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905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43835833204007E-2"/>
          <c:y val="3.7874633306945904E-2"/>
          <c:w val="0.68469403591414935"/>
          <c:h val="0.74680095206821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станом на 01.10.2016 року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По області</c:v>
                </c:pt>
                <c:pt idx="1">
                  <c:v>По об'єднаних територіальних громадах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2492.6999999999998</c:v>
                </c:pt>
                <c:pt idx="1">
                  <c:v>427.8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7-4EE4-A1BD-4878A4E361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станом на 01.10.2017 року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 По області</c:v>
                </c:pt>
                <c:pt idx="1">
                  <c:v>По об'єднаних територіальних громадах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3381.1</c:v>
                </c:pt>
                <c:pt idx="1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7-4EE4-A1BD-4878A4E36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6"/>
        <c:axId val="53141504"/>
        <c:axId val="53143040"/>
      </c:barChart>
      <c:catAx>
        <c:axId val="5314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143040"/>
        <c:crosses val="autoZero"/>
        <c:auto val="1"/>
        <c:lblAlgn val="ctr"/>
        <c:lblOffset val="100"/>
        <c:noMultiLvlLbl val="0"/>
      </c:catAx>
      <c:valAx>
        <c:axId val="5314304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3141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Дунаєвецька міська ОТГ </c:v>
                </c:pt>
                <c:pt idx="1">
                  <c:v>Гуменецька сільська ОТГ</c:v>
                </c:pt>
                <c:pt idx="2">
                  <c:v>Волочиська міська ОТГ</c:v>
                </c:pt>
                <c:pt idx="3">
                  <c:v>Новоушицька селищна ОТГ</c:v>
                </c:pt>
                <c:pt idx="4">
                  <c:v>Полонська міська ОТГ</c:v>
                </c:pt>
                <c:pt idx="5">
                  <c:v>Меджибізька селищна ОТГ</c:v>
                </c:pt>
                <c:pt idx="6">
                  <c:v>Летичівська селищна ОТГ</c:v>
                </c:pt>
                <c:pt idx="7">
                  <c:v>Чемеровецька селищна ОТГ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16.100000000000001</c:v>
                </c:pt>
                <c:pt idx="1">
                  <c:v>15.4</c:v>
                </c:pt>
                <c:pt idx="2">
                  <c:v>15</c:v>
                </c:pt>
                <c:pt idx="3">
                  <c:v>14.8</c:v>
                </c:pt>
                <c:pt idx="4">
                  <c:v>13.1</c:v>
                </c:pt>
                <c:pt idx="5">
                  <c:v>12.5</c:v>
                </c:pt>
                <c:pt idx="6">
                  <c:v>11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1-4D58-92B3-5D6F4EA7D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58944"/>
        <c:axId val="53111808"/>
      </c:barChart>
      <c:catAx>
        <c:axId val="9865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111808"/>
        <c:crosses val="autoZero"/>
        <c:auto val="1"/>
        <c:lblAlgn val="ctr"/>
        <c:lblOffset val="100"/>
        <c:noMultiLvlLbl val="0"/>
      </c:catAx>
      <c:valAx>
        <c:axId val="531118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8658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8.7499999999999994E-2"/>
          <c:w val="0.78159678477690286"/>
          <c:h val="0.78917445866141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міс.2015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Разом по бюджетах об'єднаних громад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146.4846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3-410D-A9D1-749921D825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9 міс.2017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Разом по бюджетах об'єднаних громад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583.05009999999993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03-410D-A9D1-749921D82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53351168"/>
        <c:axId val="53352704"/>
      </c:barChart>
      <c:catAx>
        <c:axId val="5335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352704"/>
        <c:crosses val="autoZero"/>
        <c:auto val="1"/>
        <c:lblAlgn val="ctr"/>
        <c:lblOffset val="100"/>
        <c:noMultiLvlLbl val="0"/>
      </c:catAx>
      <c:valAx>
        <c:axId val="533527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53351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 по бюджетах міст обласного значення </c:v>
                </c:pt>
                <c:pt idx="1">
                  <c:v> по районних бюджетах</c:v>
                </c:pt>
                <c:pt idx="2">
                  <c:v> по бюджетах об'єднаних територіальних громадах</c:v>
                </c:pt>
                <c:pt idx="3">
                  <c:v> по обласному бюджету</c:v>
                </c:pt>
                <c:pt idx="4">
                  <c:v>по бюджетах сіл, селищ, міст районного значення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75.599999999999994</c:v>
                </c:pt>
                <c:pt idx="1">
                  <c:v>42.2</c:v>
                </c:pt>
                <c:pt idx="2">
                  <c:v>45.4</c:v>
                </c:pt>
                <c:pt idx="3">
                  <c:v>32.9</c:v>
                </c:pt>
                <c:pt idx="4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4-46ED-A9CC-E58244834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45088"/>
        <c:axId val="76053888"/>
      </c:barChart>
      <c:catAx>
        <c:axId val="5434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053888"/>
        <c:crosses val="autoZero"/>
        <c:auto val="1"/>
        <c:lblAlgn val="ctr"/>
        <c:lblOffset val="100"/>
        <c:noMultiLvlLbl val="0"/>
      </c:catAx>
      <c:valAx>
        <c:axId val="760538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5434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 01.09.2016 року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об'єднаних територіальних громадах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936.01194811326104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3-468F-ACE2-23444CEDE5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на 01.09.2017 року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об'єднаних територіальних громадах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1041.9000000000001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3-468F-ACE2-23444CEDE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0"/>
        <c:axId val="94351744"/>
        <c:axId val="94354432"/>
      </c:barChart>
      <c:catAx>
        <c:axId val="9435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354432"/>
        <c:crosses val="autoZero"/>
        <c:auto val="1"/>
        <c:lblAlgn val="ctr"/>
        <c:lblOffset val="100"/>
        <c:noMultiLvlLbl val="0"/>
      </c:catAx>
      <c:valAx>
        <c:axId val="943544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435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07619492408617"/>
          <c:y val="0.80397658325131138"/>
          <c:w val="0.75984761015182767"/>
          <c:h val="0.10505472447314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 01.09.2016 року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районах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950.3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F-43E5-81B2-78FD7DF762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на 01.09.2017 року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районах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1090.4000000000001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F-43E5-81B2-78FD7DF76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0"/>
        <c:axId val="128788352"/>
        <c:axId val="130486656"/>
      </c:barChart>
      <c:catAx>
        <c:axId val="12878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486656"/>
        <c:crosses val="autoZero"/>
        <c:auto val="1"/>
        <c:lblAlgn val="ctr"/>
        <c:lblOffset val="100"/>
        <c:noMultiLvlLbl val="0"/>
      </c:catAx>
      <c:valAx>
        <c:axId val="130486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878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07619492408617"/>
          <c:y val="0.78792328461445127"/>
          <c:w val="0.75984761015182767"/>
          <c:h val="0.10505472447314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 01.09.2016 року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районах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1-4167-94C3-7F43C8B89DB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на 01.09.2017 року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районах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505.6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1-4167-94C3-7F43C8B89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0"/>
        <c:axId val="98958336"/>
        <c:axId val="101244928"/>
      </c:barChart>
      <c:catAx>
        <c:axId val="98958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244928"/>
        <c:crosses val="autoZero"/>
        <c:auto val="1"/>
        <c:lblAlgn val="ctr"/>
        <c:lblOffset val="100"/>
        <c:noMultiLvlLbl val="0"/>
      </c:catAx>
      <c:valAx>
        <c:axId val="101244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8958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07619492408617"/>
          <c:y val="0.78257218506883119"/>
          <c:w val="0.75984761015182767"/>
          <c:h val="0.10505472447314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 01.09.2016 року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об'єднаних територіальних громадах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439.1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C-40FD-8B86-D873AFB673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на 01.09.2017 року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 об'єднаних територіальних громадах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C-40FD-8B86-D873AFB67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0"/>
        <c:axId val="133903104"/>
        <c:axId val="133905408"/>
      </c:barChart>
      <c:catAx>
        <c:axId val="13390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905408"/>
        <c:crosses val="autoZero"/>
        <c:auto val="1"/>
        <c:lblAlgn val="ctr"/>
        <c:lblOffset val="100"/>
        <c:noMultiLvlLbl val="0"/>
      </c:catAx>
      <c:valAx>
        <c:axId val="1339054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3903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007619492408617"/>
          <c:y val="0.78792328461445127"/>
          <c:w val="0.75984761015182767"/>
          <c:h val="0.105054724473148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 i="1">
          <a:solidFill>
            <a:schemeClr val="tx2">
              <a:lumMod val="50000"/>
            </a:schemeClr>
          </a:solidFill>
          <a:latin typeface="Arial Narrow" pitchFamily="34" charset="0"/>
        </a:defRPr>
      </a:pPr>
      <a:endParaRPr lang="uk-UA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8942" cy="492283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74" y="2"/>
            <a:ext cx="2888942" cy="492283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D0A71E-53A3-4D69-8FFC-5792397BCE5C}" type="datetimeFigureOut">
              <a:rPr lang="uk-UA"/>
              <a:pPr>
                <a:defRPr/>
              </a:pPr>
              <a:t>06.10.2017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742950"/>
            <a:ext cx="5919788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10" tIns="44955" rIns="89910" bIns="44955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437" y="4689396"/>
            <a:ext cx="5336214" cy="4441666"/>
          </a:xfrm>
          <a:prstGeom prst="rect">
            <a:avLst/>
          </a:prstGeom>
        </p:spPr>
        <p:txBody>
          <a:bodyPr vert="horz" lIns="89910" tIns="44955" rIns="89910" bIns="4495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793"/>
            <a:ext cx="2888942" cy="492283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74" y="9378793"/>
            <a:ext cx="2888942" cy="492283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CD36B5-0EFF-493A-BDF6-3F4158C260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5"/>
            <a:ext cx="6429421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96505"/>
            <a:ext cx="6429421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28866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28866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9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4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031" y="958824"/>
            <a:ext cx="8434502" cy="27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Фінансовий аспект реформи місцевого самоврядування та децентралізації влади</a:t>
            </a:r>
            <a:endParaRPr lang="uk-UA" sz="4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aphicFrame>
        <p:nvGraphicFramePr>
          <p:cNvPr id="48" name="Диаграмма 47"/>
          <p:cNvGraphicFramePr/>
          <p:nvPr/>
        </p:nvGraphicFramePr>
        <p:xfrm>
          <a:off x="738134" y="825500"/>
          <a:ext cx="82154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Стрелка вправо 59"/>
          <p:cNvSpPr/>
          <p:nvPr/>
        </p:nvSpPr>
        <p:spPr>
          <a:xfrm rot="20433218">
            <a:off x="2923831" y="2079162"/>
            <a:ext cx="1260055" cy="54769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Arial Narrow" pitchFamily="34" charset="0"/>
              </a:rPr>
              <a:t>1,7 разів</a:t>
            </a:r>
            <a:endParaRPr lang="uk-UA" b="1" i="1" dirty="0">
              <a:latin typeface="Arial Narrow" pitchFamily="34" charset="0"/>
            </a:endParaRPr>
          </a:p>
        </p:txBody>
      </p:sp>
      <p:sp>
        <p:nvSpPr>
          <p:cNvPr id="61" name="Стрелка вправо 60"/>
          <p:cNvSpPr/>
          <p:nvPr/>
        </p:nvSpPr>
        <p:spPr>
          <a:xfrm rot="20433218">
            <a:off x="5541384" y="1400790"/>
            <a:ext cx="1213469" cy="54769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latin typeface="Arial Narrow" pitchFamily="34" charset="0"/>
              </a:rPr>
              <a:t>1,1 раз</a:t>
            </a:r>
            <a:endParaRPr lang="uk-UA" b="1" i="1" dirty="0">
              <a:latin typeface="Arial Narrow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9205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Капітальні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видатки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залучені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до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місцевих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бюджетів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млн.грн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.)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pSp>
        <p:nvGrpSpPr>
          <p:cNvPr id="3" name="Группа 12"/>
          <p:cNvGrpSpPr/>
          <p:nvPr/>
        </p:nvGrpSpPr>
        <p:grpSpPr>
          <a:xfrm>
            <a:off x="3147993" y="82512"/>
            <a:ext cx="2921040" cy="2178839"/>
            <a:chOff x="3403584" y="119025"/>
            <a:chExt cx="2044728" cy="1520694"/>
          </a:xfrm>
        </p:grpSpPr>
        <p:pic>
          <p:nvPicPr>
            <p:cNvPr id="10" name="Рисунок 9" descr="mesok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1607" y="119025"/>
              <a:ext cx="868682" cy="12771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03584" y="1360467"/>
              <a:ext cx="2044728" cy="279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216,4 </a:t>
              </a:r>
              <a:r>
                <a:rPr lang="uk-UA" sz="20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млн.грн</a:t>
              </a:r>
              <a:r>
                <a:rPr lang="uk-UA" sz="20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.</a:t>
              </a:r>
              <a:endParaRPr lang="uk-UA" sz="20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 flipV="1">
            <a:off x="1212804" y="2200266"/>
            <a:ext cx="2555910" cy="7302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153927" y="3028027"/>
            <a:ext cx="2190780" cy="2129792"/>
            <a:chOff x="519057" y="2638422"/>
            <a:chExt cx="2190780" cy="2129792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519057" y="2638422"/>
              <a:ext cx="2190780" cy="1570059"/>
              <a:chOff x="299979" y="2017702"/>
              <a:chExt cx="3277495" cy="2245850"/>
            </a:xfrm>
          </p:grpSpPr>
          <p:pic>
            <p:nvPicPr>
              <p:cNvPr id="47" name="Рисунок 46" descr="2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9979" y="2017702"/>
                <a:ext cx="1699384" cy="1260000"/>
              </a:xfrm>
              <a:prstGeom prst="rect">
                <a:avLst/>
              </a:prstGeom>
            </p:spPr>
          </p:pic>
          <p:pic>
            <p:nvPicPr>
              <p:cNvPr id="48" name="Рисунок 47" descr="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87474" y="3003552"/>
                <a:ext cx="1890000" cy="1260000"/>
              </a:xfrm>
              <a:prstGeom prst="rect">
                <a:avLst/>
              </a:prstGeom>
            </p:spPr>
          </p:pic>
        </p:grpSp>
        <p:sp>
          <p:nvSpPr>
            <p:cNvPr id="50" name="Прямоугольник 49"/>
            <p:cNvSpPr/>
            <p:nvPr/>
          </p:nvSpPr>
          <p:spPr>
            <a:xfrm>
              <a:off x="537314" y="4244994"/>
              <a:ext cx="21542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Оновлення та будівництво доріг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417733" y="2999460"/>
            <a:ext cx="2484461" cy="2158359"/>
            <a:chOff x="2580465" y="2682881"/>
            <a:chExt cx="2484461" cy="2158359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2580465" y="2682881"/>
              <a:ext cx="2484461" cy="1671652"/>
              <a:chOff x="2490757" y="2638421"/>
              <a:chExt cx="2484461" cy="1671652"/>
            </a:xfrm>
          </p:grpSpPr>
          <p:pic>
            <p:nvPicPr>
              <p:cNvPr id="54" name="Рисунок 53" descr="10919000_838107589585663_8559927882309519461_n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21019" y="3222630"/>
                <a:ext cx="1074126" cy="720000"/>
              </a:xfrm>
              <a:prstGeom prst="rect">
                <a:avLst/>
              </a:prstGeom>
            </p:spPr>
          </p:pic>
          <p:pic>
            <p:nvPicPr>
              <p:cNvPr id="56" name="Рисунок 55" descr="713268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490757" y="2638421"/>
                <a:ext cx="1276744" cy="720000"/>
              </a:xfrm>
              <a:prstGeom prst="rect">
                <a:avLst/>
              </a:prstGeom>
            </p:spPr>
          </p:pic>
          <p:pic>
            <p:nvPicPr>
              <p:cNvPr id="57" name="Рисунок 56" descr="ODA onkohvori 03 02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0818" y="3624273"/>
                <a:ext cx="914400" cy="685800"/>
              </a:xfrm>
              <a:prstGeom prst="rect">
                <a:avLst/>
              </a:pr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2617766" y="4318020"/>
              <a:ext cx="24098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Оновлення шкіл,дитячих садочків, медичних закладів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046669" y="3295656"/>
            <a:ext cx="1653017" cy="1658758"/>
            <a:chOff x="5448312" y="3076578"/>
            <a:chExt cx="1653017" cy="1658758"/>
          </a:xfrm>
        </p:grpSpPr>
        <p:pic>
          <p:nvPicPr>
            <p:cNvPr id="62" name="Рисунок 61" descr="Безымянный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4725" y="3076578"/>
              <a:ext cx="1560190" cy="1314468"/>
            </a:xfrm>
            <a:prstGeom prst="rect">
              <a:avLst/>
            </a:pr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5448312" y="4427559"/>
              <a:ext cx="16530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Освітлення вулиць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653241" y="2957553"/>
            <a:ext cx="2409858" cy="2285330"/>
            <a:chOff x="6734142" y="2957553"/>
            <a:chExt cx="2409858" cy="2285330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6940811" y="2957553"/>
              <a:ext cx="1996521" cy="1798623"/>
              <a:chOff x="7018371" y="3076578"/>
              <a:chExt cx="1996521" cy="1798623"/>
            </a:xfrm>
          </p:grpSpPr>
          <p:pic>
            <p:nvPicPr>
              <p:cNvPr id="67" name="Рисунок 66" descr="329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18371" y="3076578"/>
                <a:ext cx="1462200" cy="1096650"/>
              </a:xfrm>
              <a:prstGeom prst="rect">
                <a:avLst/>
              </a:prstGeom>
            </p:spPr>
          </p:pic>
          <p:pic>
            <p:nvPicPr>
              <p:cNvPr id="69" name="Рисунок 68" descr="pozharka.jp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639092" y="3843351"/>
                <a:ext cx="1375800" cy="1031850"/>
              </a:xfrm>
              <a:prstGeom prst="rect">
                <a:avLst/>
              </a:prstGeom>
            </p:spPr>
          </p:pic>
        </p:grpSp>
        <p:sp>
          <p:nvSpPr>
            <p:cNvPr id="72" name="Прямоугольник 71"/>
            <p:cNvSpPr/>
            <p:nvPr/>
          </p:nvSpPr>
          <p:spPr>
            <a:xfrm>
              <a:off x="6734142" y="4719663"/>
              <a:ext cx="24098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Придбання спецтехніки для комунальних закладів 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cxnSp>
        <p:nvCxnSpPr>
          <p:cNvPr id="79" name="Прямая со стрелкой 78"/>
          <p:cNvCxnSpPr/>
          <p:nvPr/>
        </p:nvCxnSpPr>
        <p:spPr>
          <a:xfrm rot="5400000">
            <a:off x="3580181" y="2644392"/>
            <a:ext cx="1107329" cy="51118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4991901" y="2437598"/>
            <a:ext cx="949335" cy="76677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5484825" y="2127240"/>
            <a:ext cx="1935189" cy="6937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865931" y="416136"/>
          <a:ext cx="7412139" cy="4741683"/>
        </p:xfrm>
        <a:graphic>
          <a:graphicData uri="http://schemas.openxmlformats.org/drawingml/2006/table">
            <a:tbl>
              <a:tblPr/>
              <a:tblGrid>
                <a:gridCol w="301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2946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№ з/п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Назва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Штатна</a:t>
                      </a: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000" b="0" i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чисельність</a:t>
                      </a: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1000" b="0" i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апаратів</a:t>
                      </a: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рад </a:t>
                      </a:r>
                      <a:b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у 2015 </a:t>
                      </a:r>
                      <a:r>
                        <a:rPr lang="ru-RU" sz="1000" b="0" i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році</a:t>
                      </a: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b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(до </a:t>
                      </a:r>
                      <a:r>
                        <a:rPr lang="ru-RU" sz="1000" b="0" i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об'єднання</a:t>
                      </a:r>
                      <a:r>
                        <a:rPr lang="ru-RU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Штатна чисельність апарату ОТГ </a:t>
                      </a:r>
                      <a:br>
                        <a:rPr lang="ru-RU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01.07.2017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Відхилення,  </a:t>
                      </a:r>
                      <a:endParaRPr lang="uk-UA" sz="1000" b="0" i="1" u="none" strike="noStrike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  <a:p>
                      <a:pPr algn="ctr" fontAlgn="ctr"/>
                      <a:r>
                        <a:rPr lang="uk-UA" sz="1000" b="0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+/-</a:t>
                      </a:r>
                      <a:endParaRPr lang="uk-UA" sz="1000" b="0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Волочиська міська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80,75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113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32,25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Війтовецька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41,25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66,75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25,5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Наркевицька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27,25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46,5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19,25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Сатанівська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22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36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Дунаєвецька  міська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123,0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91,0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-32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Дунаєвецька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55,5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Маківська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19,0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Гуменецька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41,5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56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14,5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Колибаївська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12,5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10,5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10.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Китайгородська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18,5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11.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Новоушицька селищна рада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95,75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-18,75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12.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Летичівська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82,75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85,5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13.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Меджибіжська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16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14.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Полонська міська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69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-6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15.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Понінківська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14,75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32,25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17,5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16.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Старосинявська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77,3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86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8,75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17.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Ганнопільська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18.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Берездівська 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44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-1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19.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Гвардійська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24,5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28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Чорноострівська  селищна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47,75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48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0,25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21.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Розсошанська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17,5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24,5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47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22.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Лісовогринівецька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42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23.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Чемеровецька селищна рада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97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24.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Гуківська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17,5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39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21,5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25.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Судилківська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41,5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62,5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21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473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26.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Ленковецька сільська ОТГ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33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50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3263"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Всього</a:t>
                      </a:r>
                    </a:p>
                  </a:txBody>
                  <a:tcPr marL="36000" marR="36000" marT="53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1214,5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1405,0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190,5</a:t>
                      </a:r>
                    </a:p>
                  </a:txBody>
                  <a:tcPr marL="36000" marR="36000" marT="53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Інформація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щодо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штатної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чисельності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рад,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що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об'єднались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в ОТГ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Хмельницька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 область</a:t>
            </a:r>
            <a:endParaRPr lang="uk-UA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Субвенція з державного бюджету місцевим бюджетам на формування інфраструктури об’єднаних територіальних громад (</a:t>
            </a:r>
            <a:r>
              <a:rPr lang="uk-UA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млн.грн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.)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28596" y="780749"/>
          <a:ext cx="7959834" cy="1821160"/>
        </p:xfrm>
        <a:graphic>
          <a:graphicData uri="http://schemas.openxmlformats.org/drawingml/2006/table">
            <a:tbl>
              <a:tblPr/>
              <a:tblGrid>
                <a:gridCol w="272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02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2016 </a:t>
                      </a:r>
                      <a:r>
                        <a:rPr lang="en-US" sz="2800" b="1" i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рік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Виділено з ДБ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Освоєно ОТГ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Повернуто ДБ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216,4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204,2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12,2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45380" marR="453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28597" y="2905451"/>
          <a:ext cx="8142398" cy="1704673"/>
        </p:xfrm>
        <a:graphic>
          <a:graphicData uri="http://schemas.openxmlformats.org/drawingml/2006/table">
            <a:tbl>
              <a:tblPr/>
              <a:tblGrid>
                <a:gridCol w="3980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2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2017 рік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Виділено з ДБ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Освоєно ОТГ на 01.10.17р.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9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167,0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</a:rPr>
                        <a:t>27,3</a:t>
                      </a:r>
                      <a:endParaRPr lang="uk-UA" sz="2800" i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2603" y="338103"/>
            <a:ext cx="5184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Медична субвенція для ОТГ</a:t>
            </a:r>
            <a:endParaRPr lang="uk-UA" sz="32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28596" y="2054214"/>
            <a:ext cx="3395709" cy="2948425"/>
            <a:chOff x="628596" y="2054214"/>
            <a:chExt cx="3395709" cy="2948425"/>
          </a:xfrm>
        </p:grpSpPr>
        <p:pic>
          <p:nvPicPr>
            <p:cNvPr id="10" name="Рисунок 9" descr="фап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596" y="2455857"/>
              <a:ext cx="3395709" cy="2546782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65109" y="2054214"/>
              <a:ext cx="33226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Первина медична допомога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827591" y="2090727"/>
            <a:ext cx="3687813" cy="2911911"/>
            <a:chOff x="4754565" y="1652571"/>
            <a:chExt cx="3687813" cy="2911911"/>
          </a:xfrm>
        </p:grpSpPr>
        <p:pic>
          <p:nvPicPr>
            <p:cNvPr id="12" name="Рисунок 11" descr="ODA onkohvori 03 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0617" y="2017701"/>
              <a:ext cx="3395709" cy="2546781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4754565" y="1652571"/>
              <a:ext cx="36878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Спеціалізована (вторинна) медична допомога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rot="10800000" flipV="1">
            <a:off x="3038456" y="958823"/>
            <a:ext cx="1241440" cy="105887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79899" y="958821"/>
            <a:ext cx="1204926" cy="11319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шко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44" y="301590"/>
            <a:ext cx="3632208" cy="2707130"/>
          </a:xfrm>
          <a:prstGeom prst="rect">
            <a:avLst/>
          </a:prstGeom>
        </p:spPr>
      </p:pic>
      <p:pic>
        <p:nvPicPr>
          <p:cNvPr id="9" name="Рисунок 8" descr="1_29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19" y="2236779"/>
            <a:ext cx="4049860" cy="2482884"/>
          </a:xfrm>
          <a:prstGeom prst="rect">
            <a:avLst/>
          </a:prstGeom>
        </p:spPr>
      </p:pic>
      <p:pic>
        <p:nvPicPr>
          <p:cNvPr id="10" name="Рисунок 9" descr="0_80790_838ad46f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7449" y="447642"/>
            <a:ext cx="1690997" cy="340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064" y="1689084"/>
            <a:ext cx="5399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Дякую за увагу</a:t>
            </a:r>
            <a:endParaRPr lang="uk-UA" sz="4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05" y="82689"/>
            <a:ext cx="82519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Зведений бюджет Хмельницької області – </a:t>
            </a:r>
            <a:r>
              <a:rPr lang="uk-UA" sz="2400" b="1" i="1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403 бюджети</a:t>
            </a:r>
            <a:endParaRPr lang="uk-UA" sz="2400" i="1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200000"/>
              </a:lnSpc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Бюджетів міст обласного значення - 6</a:t>
            </a:r>
          </a:p>
          <a:p>
            <a:pPr>
              <a:lnSpc>
                <a:spcPct val="200000"/>
              </a:lnSpc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Бюджетів міст районного значення - 4</a:t>
            </a:r>
          </a:p>
          <a:p>
            <a:pPr>
              <a:lnSpc>
                <a:spcPct val="200000"/>
              </a:lnSpc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Бюджетів об’єднаних територіальних громад - 26</a:t>
            </a:r>
          </a:p>
          <a:p>
            <a:pPr>
              <a:lnSpc>
                <a:spcPct val="200000"/>
              </a:lnSpc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Сільських та селищних бюджетів - 346</a:t>
            </a:r>
          </a:p>
          <a:p>
            <a:pPr>
              <a:lnSpc>
                <a:spcPct val="200000"/>
              </a:lnSpc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Районних бюджетів – 20</a:t>
            </a:r>
          </a:p>
          <a:p>
            <a:pPr>
              <a:lnSpc>
                <a:spcPct val="200000"/>
              </a:lnSpc>
            </a:pPr>
            <a:r>
              <a:rPr lang="uk-UA" sz="2400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Обласний бюджет - 1</a:t>
            </a:r>
            <a:endParaRPr lang="uk-UA" sz="2400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927" y="45999"/>
            <a:ext cx="8763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Структура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загального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фонду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місцевих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бюджетів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36492" y="1117604"/>
            <a:ext cx="8529723" cy="4149754"/>
            <a:chOff x="226953" y="739746"/>
            <a:chExt cx="8529723" cy="4149754"/>
          </a:xfrm>
        </p:grpSpPr>
        <p:graphicFrame>
          <p:nvGraphicFramePr>
            <p:cNvPr id="9" name="Диаграмма 8"/>
            <p:cNvGraphicFramePr/>
            <p:nvPr/>
          </p:nvGraphicFramePr>
          <p:xfrm>
            <a:off x="1524000" y="8255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Прямоугольник 12"/>
            <p:cNvSpPr/>
            <p:nvPr/>
          </p:nvSpPr>
          <p:spPr>
            <a:xfrm>
              <a:off x="5046669" y="739746"/>
              <a:ext cx="226380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Обласний бюджет - 489,3(</a:t>
              </a:r>
              <a:r>
                <a:rPr lang="uk-UA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млн.грн</a:t>
              </a:r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.) - 14,5%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543702" y="3989403"/>
              <a:ext cx="22129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Бюджети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міст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обласного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значення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 - 1552,1(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млн.грн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.) - 45,9%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6953" y="3624273"/>
              <a:ext cx="22272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Бюджети районів - 756,7(</a:t>
              </a:r>
              <a:r>
                <a:rPr lang="uk-UA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млн.грн</a:t>
              </a:r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.) - 22,4%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65109" y="776259"/>
              <a:ext cx="26654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Бюджети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об'єднаних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територіальних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 громад - 583(</a:t>
              </a:r>
              <a:r>
                <a:rPr lang="ru-RU" sz="1400" b="1" i="1" dirty="0" err="1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млн.грн</a:t>
              </a:r>
              <a:r>
                <a:rPr lang="ru-RU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.) - 17,2%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271681" y="520668"/>
          <a:ext cx="4965768" cy="502920"/>
        </p:xfrm>
        <a:graphic>
          <a:graphicData uri="http://schemas.openxmlformats.org/drawingml/2006/table">
            <a:tbl>
              <a:tblPr/>
              <a:tblGrid>
                <a:gridCol w="496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Зведений бюджет Хмельницької </a:t>
                      </a:r>
                      <a:r>
                        <a:rPr lang="uk-UA" sz="16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області - 3381,1 </a:t>
                      </a:r>
                      <a:r>
                        <a:rPr lang="uk-UA" sz="1600" b="1" i="1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млн.грн</a:t>
                      </a:r>
                      <a:r>
                        <a:rPr lang="uk-UA" sz="1600" b="1" i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.</a:t>
                      </a:r>
                      <a:endParaRPr lang="uk-UA" sz="1600" b="1" i="1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12804" y="374616"/>
          <a:ext cx="6572340" cy="301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Приріст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загального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фонду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місцевих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бюджетів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</a:t>
            </a:r>
            <a:r>
              <a:rPr lang="uk-UA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млн.грн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.)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uk-UA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99979" y="3405195"/>
          <a:ext cx="8617067" cy="166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1943065" y="557181"/>
            <a:ext cx="730260" cy="438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FFFF00"/>
                </a:solidFill>
                <a:latin typeface="Arial Narrow" pitchFamily="34" charset="0"/>
              </a:rPr>
              <a:t>35,6%</a:t>
            </a:r>
            <a:endParaRPr lang="uk-UA" sz="14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498974" y="1798623"/>
            <a:ext cx="730260" cy="438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i="1" dirty="0" smtClean="0">
                <a:solidFill>
                  <a:srgbClr val="FFFF00"/>
                </a:solidFill>
                <a:latin typeface="Arial Narrow" pitchFamily="34" charset="0"/>
              </a:rPr>
              <a:t>36,3%</a:t>
            </a:r>
            <a:endParaRPr lang="uk-UA" sz="14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77934" y="44764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Стрелка вправо 8"/>
          <p:cNvSpPr/>
          <p:nvPr/>
        </p:nvSpPr>
        <p:spPr>
          <a:xfrm rot="20211558">
            <a:off x="2664662" y="1696656"/>
            <a:ext cx="1935189" cy="109539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  <a:latin typeface="Arial Narrow" pitchFamily="34" charset="0"/>
              </a:rPr>
              <a:t>436,6 </a:t>
            </a:r>
            <a:r>
              <a:rPr lang="uk-UA" b="1" i="1" dirty="0" err="1" smtClean="0">
                <a:solidFill>
                  <a:srgbClr val="FFFF00"/>
                </a:solidFill>
                <a:latin typeface="Arial Narrow" pitchFamily="34" charset="0"/>
              </a:rPr>
              <a:t>млн.грн</a:t>
            </a:r>
            <a:r>
              <a:rPr lang="uk-UA" b="1" i="1" dirty="0" smtClean="0">
                <a:solidFill>
                  <a:srgbClr val="FFFF00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uk-UA" b="1" i="1" dirty="0" smtClean="0">
                <a:solidFill>
                  <a:srgbClr val="FFFF00"/>
                </a:solidFill>
                <a:latin typeface="Arial Narrow" pitchFamily="34" charset="0"/>
              </a:rPr>
              <a:t>398%</a:t>
            </a:r>
            <a:endParaRPr lang="uk-UA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Фактичні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надходження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загального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фонду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місцевих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бюджетів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 9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місяців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2015 та 2017 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років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</a:t>
            </a:r>
            <a:r>
              <a:rPr lang="ru-RU" sz="20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млн.грн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.)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005" y="119025"/>
            <a:ext cx="8434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Перевиконання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планових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показників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по доходах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загального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фонду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місцевих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бюджетів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станом на 01.07.2017 року,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млн.грн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uk-UA" sz="20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19057" y="825500"/>
          <a:ext cx="836147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162000" y="5335620"/>
            <a:ext cx="8820000" cy="401643"/>
            <a:chOff x="162000" y="5230845"/>
            <a:chExt cx="8820000" cy="401643"/>
          </a:xfrm>
        </p:grpSpPr>
        <p:grpSp>
          <p:nvGrpSpPr>
            <p:cNvPr id="3" name="Группа 8"/>
            <p:cNvGrpSpPr/>
            <p:nvPr/>
          </p:nvGrpSpPr>
          <p:grpSpPr>
            <a:xfrm>
              <a:off x="162000" y="5230845"/>
              <a:ext cx="8820000" cy="133669"/>
              <a:chOff x="162000" y="5230845"/>
              <a:chExt cx="8820000" cy="133669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 flipV="1">
                <a:off x="162000" y="5230845"/>
                <a:ext cx="8820000" cy="3651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432000" y="5328000"/>
                <a:ext cx="8352000" cy="3651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2691581" y="5324711"/>
              <a:ext cx="3760839" cy="307777"/>
            </a:xfrm>
            <a:prstGeom prst="rect">
              <a:avLst/>
            </a:prstGeom>
            <a:noFill/>
            <a:ln w="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rgbClr val="4A7EBB"/>
                  </a:solidFill>
                  <a:latin typeface="Arial Narrow" pitchFamily="34" charset="0"/>
                </a:rPr>
                <a:t>Департамент фінансів ОДА</a:t>
              </a:r>
              <a:endParaRPr lang="uk-UA" sz="1400" b="1" i="1" dirty="0">
                <a:solidFill>
                  <a:srgbClr val="4A7EBB"/>
                </a:solidFill>
                <a:latin typeface="Arial Narrow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373005" y="9486"/>
            <a:ext cx="843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Середня заробітна плата штатних працівників у І півріччі 2017 року</a:t>
            </a:r>
            <a:endParaRPr lang="uk-UA" sz="2000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8135" y="444040"/>
          <a:ext cx="7667731" cy="4713779"/>
        </p:xfrm>
        <a:graphic>
          <a:graphicData uri="http://schemas.openxmlformats.org/drawingml/2006/table">
            <a:tbl>
              <a:tblPr/>
              <a:tblGrid>
                <a:gridCol w="2931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1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Адміністративно-територіальні одиниці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Заробітна плата у січні 2017 року, грн.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Заробітна плата у липні 2017 року, грн. 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Відхилення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5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+/-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м.Хмельницький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4 402,4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5 311,8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909,4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120,7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м.Кам'янець-Подільський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4 858,6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5 534,8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676,2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113,9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м.Нетішин 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9 866,0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10 745,0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879,0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108,9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м.Славута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5 126,2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6 624,6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1 498,5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129,2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м.Старокостянтинів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5 016,4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6 204,5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1 188,1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123,7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м.Шепетівка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5 105,6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6 086,6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981,0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119,2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Білогірський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4 324,6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5 411,3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1 086,6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125,1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Віньковецький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5 739,6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5 355,3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-384,2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93,3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Волочиський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4 563,4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5 081,3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517,9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111,3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Городоцький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5 231,9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6 067,0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835,2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116,0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Деражнянський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5 147,6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5 112,0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-35,6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99,3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Дунаєвецький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4 732,2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5 947,9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1 215,7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125,7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Ізяславський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4 372,8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6 081,1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1 708,3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139,1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Кам'янець-Подільський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5 513,7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6 578,9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1 065,2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119,3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Красилівський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4 622,0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6 907,5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2 285,5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149,4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Летичівський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6 057,0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6 561,0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504,0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108,3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Новоушицький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4 702,7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5 805,7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1 103,0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123,5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Полонський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4 577,9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5 906,3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1 328,5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129,0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Славутський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5 353,2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5 857,4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504,2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109,4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Старокостянтинівський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5 172,5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6 465,5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1 293,0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125,0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Старосинявський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4 427,4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5 622,5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1 195,1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127,0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Теофіпольський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4 678,1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5 176,3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498,1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110,6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Хмельницький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5 238,1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6 405,5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1 167,4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122,3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Чемеровецький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4 583,1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5 753,9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1 170,8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125,5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Шепетівський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3 882,5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4 817,2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934,7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124,1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Ярмолинецький р-н</a:t>
                      </a:r>
                    </a:p>
                  </a:txBody>
                  <a:tcPr marL="36000" marR="3600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4 739,8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5 279,2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539,4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111,4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2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В середньому по області </a:t>
                      </a:r>
                      <a:endParaRPr lang="uk-UA" sz="105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53035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5 027,4</a:t>
                      </a:r>
                      <a:endParaRPr lang="uk-UA" sz="105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53035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6 068,0</a:t>
                      </a:r>
                      <a:endParaRPr lang="uk-UA" sz="105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53035" algn="ctr">
                        <a:spcAft>
                          <a:spcPts val="0"/>
                        </a:spcAft>
                      </a:pPr>
                      <a:r>
                        <a:rPr lang="uk-UA" sz="105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1 040,6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153035" algn="ctr"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120,7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645026" y="593694"/>
          <a:ext cx="4162482" cy="237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90440" y="630207"/>
          <a:ext cx="4162482" cy="237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-635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Середній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розмір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орендної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плати по договорах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оренди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земельних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ділянок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(за межами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населених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пунктів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 </a:t>
            </a:r>
            <a:endParaRPr lang="uk-UA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0759" y="48415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землі сільськогосподарського призначення </a:t>
            </a:r>
            <a:endParaRPr lang="uk-UA" sz="14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36492" y="3149604"/>
          <a:ext cx="4162482" cy="237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54565" y="3113091"/>
          <a:ext cx="4162482" cy="237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636811" y="30035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1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землі водного фонду</a:t>
            </a:r>
            <a:endParaRPr lang="uk-UA" sz="14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650960" y="1031850"/>
            <a:ext cx="949338" cy="51118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  <a:latin typeface="Arial Narrow" pitchFamily="34" charset="0"/>
              </a:rPr>
              <a:t>140,1 грн.</a:t>
            </a:r>
            <a:endParaRPr lang="uk-UA" sz="12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6069033" y="812772"/>
            <a:ext cx="949338" cy="51118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  <a:latin typeface="Arial Narrow" pitchFamily="34" charset="0"/>
              </a:rPr>
              <a:t>105,9 грн.</a:t>
            </a:r>
            <a:endParaRPr lang="uk-UA" sz="12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687473" y="3405195"/>
            <a:ext cx="949338" cy="51118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  <a:latin typeface="Arial Narrow" pitchFamily="34" charset="0"/>
              </a:rPr>
              <a:t>34,6 грн.</a:t>
            </a:r>
            <a:endParaRPr lang="uk-UA" sz="12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215085" y="3332169"/>
            <a:ext cx="949338" cy="51118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i="1" dirty="0" smtClean="0">
                <a:solidFill>
                  <a:srgbClr val="FFFF00"/>
                </a:solidFill>
                <a:latin typeface="Arial Narrow" pitchFamily="34" charset="0"/>
              </a:rPr>
              <a:t>42,4 грн.</a:t>
            </a:r>
            <a:endParaRPr lang="uk-UA" sz="12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/>
          <p:nvPr/>
        </p:nvGrpSpPr>
        <p:grpSpPr>
          <a:xfrm>
            <a:off x="162000" y="5230845"/>
            <a:ext cx="8820000" cy="133669"/>
            <a:chOff x="162000" y="5230845"/>
            <a:chExt cx="8820000" cy="13366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62000" y="5230845"/>
              <a:ext cx="8820000" cy="36514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32000" y="5328000"/>
              <a:ext cx="8352000" cy="3651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691581" y="5324711"/>
            <a:ext cx="3760839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i="1" dirty="0" smtClean="0">
                <a:solidFill>
                  <a:srgbClr val="4A7EBB"/>
                </a:solidFill>
                <a:latin typeface="Arial Narrow" pitchFamily="34" charset="0"/>
              </a:rPr>
              <a:t>Департамент фінансів ОДА</a:t>
            </a:r>
            <a:endParaRPr lang="uk-UA" sz="1400" b="1" i="1" dirty="0">
              <a:solidFill>
                <a:srgbClr val="4A7EBB"/>
              </a:solidFill>
              <a:latin typeface="Arial Narrow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05227" y="1689084"/>
            <a:ext cx="2044728" cy="1579996"/>
            <a:chOff x="3403584" y="119025"/>
            <a:chExt cx="2044728" cy="1579996"/>
          </a:xfrm>
        </p:grpSpPr>
        <p:pic>
          <p:nvPicPr>
            <p:cNvPr id="10" name="Рисунок 9" descr="mesok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1607" y="119025"/>
              <a:ext cx="868682" cy="127711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03584" y="1360467"/>
              <a:ext cx="20447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Бюджет ОТГ</a:t>
              </a:r>
              <a:endParaRPr lang="uk-UA" sz="16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19376" y="119025"/>
            <a:ext cx="1898676" cy="1424007"/>
            <a:chOff x="2855889" y="411129"/>
            <a:chExt cx="1898676" cy="1424007"/>
          </a:xfrm>
        </p:grpSpPr>
        <p:pic>
          <p:nvPicPr>
            <p:cNvPr id="16" name="Рисунок 15" descr="11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0558" y="411129"/>
              <a:ext cx="949338" cy="94933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55889" y="1337981"/>
              <a:ext cx="1898676" cy="49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Органи місцевого самоврядування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5109" y="958824"/>
            <a:ext cx="2044728" cy="1403167"/>
            <a:chOff x="299979" y="2273292"/>
            <a:chExt cx="2044728" cy="1403167"/>
          </a:xfrm>
        </p:grpSpPr>
        <p:pic>
          <p:nvPicPr>
            <p:cNvPr id="22" name="Рисунок 21" descr="713268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785" y="2273292"/>
              <a:ext cx="1915116" cy="10800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99979" y="3368682"/>
              <a:ext cx="20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Школи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5570" y="2492370"/>
            <a:ext cx="2044728" cy="1387494"/>
            <a:chOff x="1650960" y="3587760"/>
            <a:chExt cx="2044728" cy="1387494"/>
          </a:xfrm>
        </p:grpSpPr>
        <p:pic>
          <p:nvPicPr>
            <p:cNvPr id="23" name="Рисунок 22" descr="10919000_838107589585663_8559927882309519461_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7730" y="3587760"/>
              <a:ext cx="1611189" cy="1080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650960" y="4667477"/>
              <a:ext cx="20447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Дитячі садочки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162142" y="3587760"/>
            <a:ext cx="2044728" cy="1582097"/>
            <a:chOff x="3111480" y="3259143"/>
            <a:chExt cx="2044728" cy="1582097"/>
          </a:xfrm>
        </p:grpSpPr>
        <p:pic>
          <p:nvPicPr>
            <p:cNvPr id="24" name="Рисунок 23" descr="top-photo (99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3844" y="3259143"/>
              <a:ext cx="1440000" cy="1080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111480" y="4318020"/>
              <a:ext cx="20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Первина медична допомога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805227" y="3587760"/>
            <a:ext cx="2519397" cy="1655123"/>
            <a:chOff x="4316409" y="3624273"/>
            <a:chExt cx="2519397" cy="1655123"/>
          </a:xfrm>
        </p:grpSpPr>
        <p:pic>
          <p:nvPicPr>
            <p:cNvPr id="25" name="Рисунок 24" descr="big-AAA.jpg"/>
            <p:cNvPicPr>
              <a:picLocks noChangeAspect="1"/>
            </p:cNvPicPr>
            <p:nvPr/>
          </p:nvPicPr>
          <p:blipFill>
            <a:blip r:embed="rId7" cstate="print"/>
            <a:srcRect b="31472"/>
            <a:stretch>
              <a:fillRect/>
            </a:stretch>
          </p:blipFill>
          <p:spPr>
            <a:xfrm>
              <a:off x="4788108" y="3624273"/>
              <a:ext cx="1575998" cy="1080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316409" y="4756176"/>
              <a:ext cx="2519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Територіальні центри соціального обслуговування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60315" y="3624273"/>
            <a:ext cx="1697855" cy="1533546"/>
            <a:chOff x="6580215" y="3003552"/>
            <a:chExt cx="1697855" cy="153354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6580215" y="3003552"/>
              <a:ext cx="1697855" cy="1022364"/>
              <a:chOff x="5448312" y="1470006"/>
              <a:chExt cx="1697855" cy="1022364"/>
            </a:xfrm>
          </p:grpSpPr>
          <p:pic>
            <p:nvPicPr>
              <p:cNvPr id="27" name="Рисунок 26" descr="25258810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105546" y="1798623"/>
                <a:ext cx="1040621" cy="693747"/>
              </a:xfrm>
              <a:prstGeom prst="rect">
                <a:avLst/>
              </a:prstGeom>
            </p:spPr>
          </p:pic>
          <p:pic>
            <p:nvPicPr>
              <p:cNvPr id="26" name="Рисунок 25" descr="039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448312" y="1470006"/>
                <a:ext cx="1066800" cy="801624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6629794" y="4013878"/>
              <a:ext cx="1598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Клуби, бібліотеки, школи мистецтв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981858" y="508630"/>
            <a:ext cx="1825650" cy="1764662"/>
            <a:chOff x="6507189" y="155538"/>
            <a:chExt cx="1825650" cy="1764662"/>
          </a:xfrm>
        </p:grpSpPr>
        <p:pic>
          <p:nvPicPr>
            <p:cNvPr id="29" name="Рисунок 28" descr="2e7e2c66ebbd2590e6c935837d11460f_XL.jpg"/>
            <p:cNvPicPr>
              <a:picLocks noChangeAspect="1"/>
            </p:cNvPicPr>
            <p:nvPr/>
          </p:nvPicPr>
          <p:blipFill>
            <a:blip r:embed="rId10" cstate="print"/>
            <a:srcRect l="20369" t="5277" r="18600" b="5277"/>
            <a:stretch>
              <a:fillRect/>
            </a:stretch>
          </p:blipFill>
          <p:spPr>
            <a:xfrm>
              <a:off x="6799015" y="155538"/>
              <a:ext cx="1241998" cy="12600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507189" y="1396980"/>
              <a:ext cx="18256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Житлово-комунальне господарство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7383501" y="2309805"/>
            <a:ext cx="1598697" cy="1618610"/>
            <a:chOff x="7545303" y="1396980"/>
            <a:chExt cx="1598697" cy="1618610"/>
          </a:xfrm>
        </p:grpSpPr>
        <p:pic>
          <p:nvPicPr>
            <p:cNvPr id="30" name="Рисунок 29" descr="sport-e1451458103781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88651" y="1396980"/>
              <a:ext cx="1512000" cy="10800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7545303" y="2492370"/>
              <a:ext cx="1598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Фізична культура і спорт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10156" y="192051"/>
            <a:ext cx="2081241" cy="1350981"/>
            <a:chOff x="4060818" y="155538"/>
            <a:chExt cx="2081241" cy="1350981"/>
          </a:xfrm>
        </p:grpSpPr>
        <p:pic>
          <p:nvPicPr>
            <p:cNvPr id="43" name="Рисунок 42" descr="86ec6b5750f08321ace1bf4c822740e6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6346" y="155538"/>
              <a:ext cx="1630185" cy="10800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4060818" y="1198742"/>
              <a:ext cx="2081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400" b="1" i="1" dirty="0" smtClean="0">
                  <a:solidFill>
                    <a:schemeClr val="tx2">
                      <a:lumMod val="50000"/>
                    </a:schemeClr>
                  </a:solidFill>
                  <a:latin typeface="Arial Narrow" pitchFamily="34" charset="0"/>
                </a:rPr>
                <a:t>Благоустрій територій</a:t>
              </a:r>
              <a:endParaRPr lang="uk-UA" sz="1400" b="1" i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</p:grpSp>
      <p:cxnSp>
        <p:nvCxnSpPr>
          <p:cNvPr id="51" name="Прямая со стрелкой 50"/>
          <p:cNvCxnSpPr/>
          <p:nvPr/>
        </p:nvCxnSpPr>
        <p:spPr>
          <a:xfrm rot="10800000">
            <a:off x="2746353" y="2017704"/>
            <a:ext cx="1570057" cy="47466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V="1">
            <a:off x="3841740" y="1579545"/>
            <a:ext cx="693746" cy="6207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5119695" y="1543033"/>
            <a:ext cx="730261" cy="69374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0" idx="3"/>
          </p:cNvCxnSpPr>
          <p:nvPr/>
        </p:nvCxnSpPr>
        <p:spPr>
          <a:xfrm flipV="1">
            <a:off x="5261932" y="1652572"/>
            <a:ext cx="1975517" cy="67507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265747" y="2528883"/>
            <a:ext cx="2117754" cy="2190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302260" y="2711448"/>
            <a:ext cx="1606572" cy="83979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 flipH="1">
            <a:off x="4736308" y="3386938"/>
            <a:ext cx="365130" cy="3651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23" idx="3"/>
          </p:cNvCxnSpPr>
          <p:nvPr/>
        </p:nvCxnSpPr>
        <p:spPr>
          <a:xfrm rot="10800000" flipV="1">
            <a:off x="2383529" y="2674934"/>
            <a:ext cx="1932880" cy="3574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10800000" flipV="1">
            <a:off x="3257533" y="2857499"/>
            <a:ext cx="1058877" cy="69374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веч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Свечение</Template>
  <TotalTime>9744</TotalTime>
  <Words>850</Words>
  <Application>Microsoft Office PowerPoint</Application>
  <PresentationFormat>Экран (16:10)</PresentationFormat>
  <Paragraphs>362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Times New Roman</vt:lpstr>
      <vt:lpstr>Свечение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Головне фінансове управління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Олександр Михайлович Музика</dc:creator>
  <cp:keywords>свечение, шаблон</cp:keywords>
  <cp:lastModifiedBy>Войтович</cp:lastModifiedBy>
  <cp:revision>616</cp:revision>
  <cp:lastPrinted>2012-12-10T20:21:26Z</cp:lastPrinted>
  <dcterms:created xsi:type="dcterms:W3CDTF">2009-01-04T14:28:21Z</dcterms:created>
  <dcterms:modified xsi:type="dcterms:W3CDTF">2017-10-06T06:25:54Z</dcterms:modified>
  <cp:category>Шаблон оформления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TC300035211049</vt:lpwstr>
  </property>
</Properties>
</file>