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9"/>
  </p:notesMasterIdLst>
  <p:sldIdLst>
    <p:sldId id="435" r:id="rId3"/>
    <p:sldId id="461" r:id="rId4"/>
    <p:sldId id="462" r:id="rId5"/>
    <p:sldId id="436" r:id="rId6"/>
    <p:sldId id="460" r:id="rId7"/>
    <p:sldId id="360" r:id="rId8"/>
  </p:sldIdLst>
  <p:sldSz cx="12192000" cy="6858000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tzel_vik" initials="w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100"/>
    <a:srgbClr val="FE8368"/>
    <a:srgbClr val="D4D9DE"/>
    <a:srgbClr val="FFFFFF"/>
    <a:srgbClr val="45505A"/>
    <a:srgbClr val="292929"/>
    <a:srgbClr val="000000"/>
    <a:srgbClr val="778899"/>
    <a:srgbClr val="77D2B7"/>
    <a:srgbClr val="D3D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0318" autoAdjust="0"/>
  </p:normalViewPr>
  <p:slideViewPr>
    <p:cSldViewPr snapToGrid="0">
      <p:cViewPr>
        <p:scale>
          <a:sx n="50" d="100"/>
          <a:sy n="50" d="100"/>
        </p:scale>
        <p:origin x="1340" y="2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1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64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ri Tretyak" userId="b48768dc2b6bab55" providerId="LiveId" clId="{D352A06D-8062-48EA-8EC8-928F7A7CC8E6}"/>
    <pc:docChg chg="custSel modSld modNotesMaster">
      <pc:chgData name="Yuri Tretyak" userId="b48768dc2b6bab55" providerId="LiveId" clId="{D352A06D-8062-48EA-8EC8-928F7A7CC8E6}" dt="2018-05-16T16:58:10.847" v="52" actId="5793"/>
      <pc:docMkLst>
        <pc:docMk/>
      </pc:docMkLst>
      <pc:sldChg chg="modSp">
        <pc:chgData name="Yuri Tretyak" userId="b48768dc2b6bab55" providerId="LiveId" clId="{D352A06D-8062-48EA-8EC8-928F7A7CC8E6}" dt="2018-05-16T16:58:10.847" v="52" actId="5793"/>
        <pc:sldMkLst>
          <pc:docMk/>
          <pc:sldMk cId="1618759148" sldId="460"/>
        </pc:sldMkLst>
        <pc:spChg chg="mod">
          <ac:chgData name="Yuri Tretyak" userId="b48768dc2b6bab55" providerId="LiveId" clId="{D352A06D-8062-48EA-8EC8-928F7A7CC8E6}" dt="2018-05-16T16:58:10.847" v="52" actId="5793"/>
          <ac:spMkLst>
            <pc:docMk/>
            <pc:sldMk cId="1618759148" sldId="460"/>
            <ac:spMk id="4" creationId="{879BE1CC-91AC-4751-B20A-D548697365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1" cy="337958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30" y="0"/>
            <a:ext cx="4275401" cy="337958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61224BAC-6D32-48F8-B4E0-B94BE6C58354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397807"/>
            <a:ext cx="4275401" cy="337957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30" y="6397807"/>
            <a:ext cx="4275401" cy="337957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50CC068C-43D5-4A42-888A-B76327F5D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EBC4B6D-0FF5-4F19-B114-7CC53E34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0B6C10-C520-42F6-8D29-2C3B1E45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198"/>
            <a:ext cx="10515600" cy="45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3496A-B0A9-4B48-A478-B7B405133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6788" y="4584254"/>
            <a:ext cx="7766050" cy="4667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26B52C-7A06-CF4B-96A2-108CFAB788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36" y="6040331"/>
            <a:ext cx="6407573" cy="5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6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444A1D-85D3-448C-B8A1-CFC2C323C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36C1FFF-71EB-4A31-A7B5-416085F4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4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50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621949-7953-4DBF-B65C-D5322DF8D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756" y="1429596"/>
            <a:ext cx="10758488" cy="517440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00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:a16="http://schemas.microsoft.com/office/drawing/2014/main" id="{9A4BC4F0-A61A-4E04-80D8-19E97A1A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1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A554F7-0D56-4F44-B32D-D30A6476E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9" name="Title 13">
            <a:extLst>
              <a:ext uri="{FF2B5EF4-FFF2-40B4-BE49-F238E27FC236}">
                <a16:creationId xmlns:a16="http://schemas.microsoft.com/office/drawing/2014/main" id="{F3CF661C-22F0-42B2-A0DC-9040CCD7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7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14CAB9-B57C-4082-BAA1-265DF5B5C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7" name="Title 13">
            <a:extLst>
              <a:ext uri="{FF2B5EF4-FFF2-40B4-BE49-F238E27FC236}">
                <a16:creationId xmlns:a16="http://schemas.microsoft.com/office/drawing/2014/main" id="{C66E35F1-FA40-4B0B-B1F7-D6EAB865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0342D01-EE25-4DE1-BB9E-8BD932F1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8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DBB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82826-A64F-4E6D-B228-78B550932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49" y="255930"/>
            <a:ext cx="7406541" cy="65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3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444A1D-85D3-448C-B8A1-CFC2C323C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36C1FFF-71EB-4A31-A7B5-416085F4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0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621949-7953-4DBF-B65C-D5322DF8D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756" y="1429596"/>
            <a:ext cx="10758488" cy="517440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:a16="http://schemas.microsoft.com/office/drawing/2014/main" id="{9A4BC4F0-A61A-4E04-80D8-19E97A1A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A554F7-0D56-4F44-B32D-D30A6476E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9" name="Title 13">
            <a:extLst>
              <a:ext uri="{FF2B5EF4-FFF2-40B4-BE49-F238E27FC236}">
                <a16:creationId xmlns:a16="http://schemas.microsoft.com/office/drawing/2014/main" id="{F3CF661C-22F0-42B2-A0DC-9040CCD7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6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14CAB9-B57C-4082-BAA1-265DF5B5C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7" name="Title 13">
            <a:extLst>
              <a:ext uri="{FF2B5EF4-FFF2-40B4-BE49-F238E27FC236}">
                <a16:creationId xmlns:a16="http://schemas.microsoft.com/office/drawing/2014/main" id="{C66E35F1-FA40-4B0B-B1F7-D6EAB865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0342D01-EE25-4DE1-BB9E-8BD932F1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8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DBB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8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EBC4B6D-0FF5-4F19-B114-7CC53E34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0B6C10-C520-42F6-8D29-2C3B1E45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198"/>
            <a:ext cx="10515600" cy="45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3496A-B0A9-4B48-A478-B7B405133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6788" y="4584254"/>
            <a:ext cx="7766050" cy="4667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FDCF82-569F-44F7-9317-C8D46F7FCD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36" y="6040331"/>
            <a:ext cx="6407573" cy="5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0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6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06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07210" y="4428377"/>
            <a:ext cx="8175278" cy="1217116"/>
          </a:xfrm>
          <a:prstGeom prst="rect">
            <a:avLst/>
          </a:prstGeom>
          <a:solidFill>
            <a:srgbClr val="6D9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E1F7F6-EC75-453B-8094-923F7780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7670"/>
            <a:ext cx="10515600" cy="1325563"/>
          </a:xfrm>
        </p:spPr>
        <p:txBody>
          <a:bodyPr>
            <a:noAutofit/>
          </a:bodyPr>
          <a:lstStyle/>
          <a:p>
            <a:r>
              <a:rPr lang="uk-UA" sz="3200"/>
              <a:t>ПРО МОЖЛИВОСТІ ТА ПРОБЛЕМИ </a:t>
            </a:r>
            <a:r>
              <a:rPr lang="uk-UA" sz="3200" dirty="0"/>
              <a:t>РЕАЛІЗАЦІЇ ДЕРЖАВНОЇ РЕГІОНАЛЬНОЇ ПОЛІТИКИ</a:t>
            </a: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FC4516-E3BE-429A-BE05-A6CF3609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5552"/>
            <a:ext cx="10515600" cy="702217"/>
          </a:xfrm>
        </p:spPr>
        <p:txBody>
          <a:bodyPr>
            <a:normAutofit/>
          </a:bodyPr>
          <a:lstStyle/>
          <a:p>
            <a:endParaRPr lang="en-GB" sz="1000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115203-C2AD-4E84-8E50-6FCF6FE45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1824" y="4648116"/>
            <a:ext cx="7766050" cy="887992"/>
          </a:xfrm>
        </p:spPr>
        <p:txBody>
          <a:bodyPr/>
          <a:lstStyle/>
          <a:p>
            <a:r>
              <a:rPr lang="uk-UA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Юрій Третяк, Керівник групи радників з впровадження державної регіональної політики в Україні Програми «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U-LEAD </a:t>
            </a:r>
            <a:r>
              <a:rPr lang="uk-UA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з Європою»</a:t>
            </a:r>
            <a:endParaRPr lang="en-GB" sz="1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77" y="893963"/>
            <a:ext cx="3224545" cy="95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9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D832-3314-403C-9030-E9958FDB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397" y="131675"/>
            <a:ext cx="9075738" cy="906163"/>
          </a:xfrm>
        </p:spPr>
        <p:txBody>
          <a:bodyPr/>
          <a:lstStyle/>
          <a:p>
            <a:r>
              <a:rPr lang="uk-UA" sz="2800" dirty="0"/>
              <a:t>Хмельницька область пілотний регіон Проекту ЄС та </a:t>
            </a:r>
            <a:r>
              <a:rPr lang="uk-UA" sz="2800" dirty="0" err="1"/>
              <a:t>Мінрегіону</a:t>
            </a:r>
            <a:r>
              <a:rPr lang="uk-UA" sz="2800" dirty="0"/>
              <a:t>, 2010 р. 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5A7FC-BA71-45F1-9849-93F9322D3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29" y="2787369"/>
            <a:ext cx="5251942" cy="3938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555759-D564-4954-A83F-3BD81968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1" y="925358"/>
            <a:ext cx="4566612" cy="34249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836B2D-9FF1-4884-AA97-A99647BA2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97" y="925358"/>
            <a:ext cx="4566612" cy="34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9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A182-7BF3-4923-9D49-FBCEF65F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070" y="216170"/>
            <a:ext cx="9823430" cy="906163"/>
          </a:xfrm>
        </p:spPr>
        <p:txBody>
          <a:bodyPr/>
          <a:lstStyle/>
          <a:p>
            <a:r>
              <a:rPr lang="uk-UA" sz="2800" dirty="0"/>
              <a:t>Закон України «Про засади державної регіональної політики»</a:t>
            </a:r>
            <a:endParaRPr lang="en-US" sz="2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CE0173-BBD5-45D4-A861-FEE49A420BCE}"/>
              </a:ext>
            </a:extLst>
          </p:cNvPr>
          <p:cNvGrpSpPr/>
          <p:nvPr/>
        </p:nvGrpSpPr>
        <p:grpSpPr>
          <a:xfrm>
            <a:off x="1495608" y="1237534"/>
            <a:ext cx="8829492" cy="5163266"/>
            <a:chOff x="475424" y="1212324"/>
            <a:chExt cx="8083184" cy="47378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AD19A7-1624-4E4E-9002-686456B545BC}"/>
                </a:ext>
              </a:extLst>
            </p:cNvPr>
            <p:cNvSpPr/>
            <p:nvPr/>
          </p:nvSpPr>
          <p:spPr bwMode="auto">
            <a:xfrm>
              <a:off x="963967" y="1481040"/>
              <a:ext cx="2734454" cy="14532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1435" tIns="25718" rIns="51435" bIns="25718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ЗАКОНОДАВЧЕ ЗАБЕЗПЕЧЕННЯ НОВОЇ ДРП</a:t>
              </a: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cs typeface="Arial" panose="020B0604020202020204" pitchFamily="34" charset="0"/>
                </a:rPr>
                <a:t>СТРАТЕГІЧНЕ ПЛАНУВАННЯ «ЗНИЗУ ВГОРУ» та «ЗГОРИ ВНИЗ»</a:t>
              </a: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ПРОСТОРОВЕ ПЛАНУВАННЯ</a:t>
              </a: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8D33BD-2F0B-4E27-AF9A-66B5686B94AF}"/>
                </a:ext>
              </a:extLst>
            </p:cNvPr>
            <p:cNvSpPr/>
            <p:nvPr/>
          </p:nvSpPr>
          <p:spPr bwMode="auto">
            <a:xfrm>
              <a:off x="5230153" y="1481040"/>
              <a:ext cx="2799596" cy="1494063"/>
            </a:xfrm>
            <a:prstGeom prst="rect">
              <a:avLst/>
            </a:prstGeom>
            <a:solidFill>
              <a:srgbClr val="92D050">
                <a:alpha val="86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1435" tIns="25718" rIns="51435" bIns="25718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ІНСТРУМЕНТИ ФІНАНСУВАННЯ НОВОЇ ДРП</a:t>
              </a: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(</a:t>
              </a: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ДФРР</a:t>
              </a: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, </a:t>
              </a: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секторальні програми, обласні бюджети</a:t>
              </a: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, </a:t>
              </a: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місцеві бюджети</a:t>
              </a: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, </a:t>
              </a: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тощо</a:t>
              </a: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E87D37-7360-412F-B2B5-B6C95C861208}"/>
                </a:ext>
              </a:extLst>
            </p:cNvPr>
            <p:cNvSpPr/>
            <p:nvPr/>
          </p:nvSpPr>
          <p:spPr bwMode="auto">
            <a:xfrm>
              <a:off x="5443006" y="4535686"/>
              <a:ext cx="2734454" cy="1349429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1435" tIns="25718" rIns="51435" bIns="25718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ВПРОВАДЖЕННЯ ПРОЕКТІВ РЕГІОНАЛЬНОГО РОЗВИТКУ</a:t>
              </a: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ПРОСТІР – ЛЮДИ – БІЗНЕС СПРОМОЖНІСТЬ – УПРАВЛІНСЬКА СПРОМОЖНІСТЬ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F0853F6-78D6-4A88-BFA4-7C090115FBD3}"/>
                </a:ext>
              </a:extLst>
            </p:cNvPr>
            <p:cNvSpPr/>
            <p:nvPr/>
          </p:nvSpPr>
          <p:spPr bwMode="auto">
            <a:xfrm>
              <a:off x="963967" y="4535686"/>
              <a:ext cx="2734454" cy="134942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1435" tIns="25718" rIns="51435" bIns="25718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МОНІТОРИНГ ТА ОЦІНКА ВПЛИВУ НОВОЇ РЕГІОНАЛЬНОЇ ПОЛІТИКИ</a:t>
              </a: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E7872EE-A43E-49A5-A06B-5A76F1FD8F9F}"/>
                </a:ext>
              </a:extLst>
            </p:cNvPr>
            <p:cNvSpPr/>
            <p:nvPr/>
          </p:nvSpPr>
          <p:spPr bwMode="auto">
            <a:xfrm>
              <a:off x="3135377" y="3059366"/>
              <a:ext cx="2971509" cy="1351235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1435" tIns="25718" rIns="51435" bIns="25718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СИСТЕМА ДЕРЖАВНИХ ТА НЕДЕРЖАВНИХ ІНСТИТУЦІЙ ДЛЯ УПРАВЛІННЯ ДРП</a:t>
              </a:r>
              <a:b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</a:br>
              <a:r>
                <a:rPr kumimoji="0" lang="uk-UA" sz="135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Мінрегіон</a:t>
              </a: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, </a:t>
              </a: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Міжвідомча </a:t>
              </a:r>
              <a:r>
                <a:rPr kumimoji="0" lang="uk-UA" sz="135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коорд</a:t>
              </a: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. комісія</a:t>
              </a: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, </a:t>
              </a: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ОДА</a:t>
              </a: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, </a:t>
              </a: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обласні ради</a:t>
              </a: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, </a:t>
              </a: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ОМС</a:t>
              </a: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, </a:t>
              </a: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АРР</a:t>
              </a: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3" name="Right Arrow 8">
              <a:extLst>
                <a:ext uri="{FF2B5EF4-FFF2-40B4-BE49-F238E27FC236}">
                  <a16:creationId xmlns:a16="http://schemas.microsoft.com/office/drawing/2014/main" id="{6EDB9164-F08F-49DE-A8C8-730593F9608A}"/>
                </a:ext>
              </a:extLst>
            </p:cNvPr>
            <p:cNvSpPr/>
            <p:nvPr/>
          </p:nvSpPr>
          <p:spPr>
            <a:xfrm>
              <a:off x="3943351" y="2158115"/>
              <a:ext cx="1118507" cy="710853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Down Arrow 9">
              <a:extLst>
                <a:ext uri="{FF2B5EF4-FFF2-40B4-BE49-F238E27FC236}">
                  <a16:creationId xmlns:a16="http://schemas.microsoft.com/office/drawing/2014/main" id="{058292C6-808E-4B38-9C84-11AA6FBE5A43}"/>
                </a:ext>
              </a:extLst>
            </p:cNvPr>
            <p:cNvSpPr/>
            <p:nvPr/>
          </p:nvSpPr>
          <p:spPr>
            <a:xfrm>
              <a:off x="6539593" y="3241044"/>
              <a:ext cx="791936" cy="102870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eft Arrow 10">
              <a:extLst>
                <a:ext uri="{FF2B5EF4-FFF2-40B4-BE49-F238E27FC236}">
                  <a16:creationId xmlns:a16="http://schemas.microsoft.com/office/drawing/2014/main" id="{82B0CE6D-3834-4ABA-871A-8A9190CB6B4D}"/>
                </a:ext>
              </a:extLst>
            </p:cNvPr>
            <p:cNvSpPr/>
            <p:nvPr/>
          </p:nvSpPr>
          <p:spPr>
            <a:xfrm>
              <a:off x="4033157" y="4773052"/>
              <a:ext cx="1028700" cy="742950"/>
            </a:xfrm>
            <a:prstGeom prst="lef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Up Arrow 11">
              <a:extLst>
                <a:ext uri="{FF2B5EF4-FFF2-40B4-BE49-F238E27FC236}">
                  <a16:creationId xmlns:a16="http://schemas.microsoft.com/office/drawing/2014/main" id="{92402560-A16F-4F00-B850-07668295867F}"/>
                </a:ext>
              </a:extLst>
            </p:cNvPr>
            <p:cNvSpPr/>
            <p:nvPr/>
          </p:nvSpPr>
          <p:spPr>
            <a:xfrm>
              <a:off x="1510393" y="3241044"/>
              <a:ext cx="820802" cy="886426"/>
            </a:xfrm>
            <a:prstGeom prst="up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2931EC-22D4-4858-A8EB-0F4A75F3C236}"/>
                </a:ext>
              </a:extLst>
            </p:cNvPr>
            <p:cNvSpPr txBox="1"/>
            <p:nvPr/>
          </p:nvSpPr>
          <p:spPr>
            <a:xfrm>
              <a:off x="3770092" y="1723901"/>
              <a:ext cx="133107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ЗМІЦНЕННЯ СПРОМОЖНОСТІ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864E82B-F7E7-42A9-95D4-A975B5A3D70E}"/>
                </a:ext>
              </a:extLst>
            </p:cNvPr>
            <p:cNvSpPr txBox="1"/>
            <p:nvPr/>
          </p:nvSpPr>
          <p:spPr>
            <a:xfrm>
              <a:off x="538843" y="1347107"/>
              <a:ext cx="42512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1</a:t>
              </a:r>
              <a:endParaRPr kumimoji="0" lang="uk-UA" sz="13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69C3250-4540-4D57-851B-B64FC6B6708D}"/>
                </a:ext>
              </a:extLst>
            </p:cNvPr>
            <p:cNvSpPr txBox="1"/>
            <p:nvPr/>
          </p:nvSpPr>
          <p:spPr>
            <a:xfrm>
              <a:off x="8062115" y="1347107"/>
              <a:ext cx="42512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2</a:t>
              </a:r>
              <a:endPara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494185-F378-4335-876B-D5FBECA6479F}"/>
                </a:ext>
              </a:extLst>
            </p:cNvPr>
            <p:cNvSpPr txBox="1"/>
            <p:nvPr/>
          </p:nvSpPr>
          <p:spPr>
            <a:xfrm>
              <a:off x="8133483" y="4440928"/>
              <a:ext cx="42512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3</a:t>
              </a:r>
              <a:endPara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651788-0A76-47F0-8564-0E49392F7C5F}"/>
                </a:ext>
              </a:extLst>
            </p:cNvPr>
            <p:cNvSpPr txBox="1"/>
            <p:nvPr/>
          </p:nvSpPr>
          <p:spPr>
            <a:xfrm>
              <a:off x="475424" y="4440928"/>
              <a:ext cx="42512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4</a:t>
              </a:r>
              <a:endPara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00139B-1E2B-44F9-B7EE-ADAC37D9C69F}"/>
                </a:ext>
              </a:extLst>
            </p:cNvPr>
            <p:cNvSpPr txBox="1"/>
            <p:nvPr/>
          </p:nvSpPr>
          <p:spPr>
            <a:xfrm>
              <a:off x="2710252" y="2950314"/>
              <a:ext cx="42512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5</a:t>
              </a:r>
              <a:endPara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94931A5-D8D0-4FEC-B336-5114218ED03D}"/>
                </a:ext>
              </a:extLst>
            </p:cNvPr>
            <p:cNvSpPr txBox="1"/>
            <p:nvPr/>
          </p:nvSpPr>
          <p:spPr>
            <a:xfrm>
              <a:off x="963968" y="1240972"/>
              <a:ext cx="17462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ПЛАНУВАННЯ</a:t>
              </a:r>
              <a:endParaRPr kumimoji="0" lang="uk-UA" sz="13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43A4107-D5EB-4F2E-A2BA-11667FB7E486}"/>
                </a:ext>
              </a:extLst>
            </p:cNvPr>
            <p:cNvSpPr txBox="1"/>
            <p:nvPr/>
          </p:nvSpPr>
          <p:spPr>
            <a:xfrm>
              <a:off x="6235318" y="1212324"/>
              <a:ext cx="19778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ФІНАНСУВАННЯ</a:t>
              </a:r>
              <a:endParaRPr kumimoji="0" lang="uk-UA" sz="13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FAA20AE-2FA1-4AC5-963F-A43A0B74AD79}"/>
                </a:ext>
              </a:extLst>
            </p:cNvPr>
            <p:cNvSpPr txBox="1"/>
            <p:nvPr/>
          </p:nvSpPr>
          <p:spPr>
            <a:xfrm>
              <a:off x="6790749" y="4269744"/>
              <a:ext cx="1566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РЕАЛІЗАЦІЯ</a:t>
              </a:r>
              <a:endParaRPr kumimoji="0" lang="uk-UA" sz="13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C56D7C-A94D-420C-953A-BF59883603F2}"/>
                </a:ext>
              </a:extLst>
            </p:cNvPr>
            <p:cNvSpPr txBox="1"/>
            <p:nvPr/>
          </p:nvSpPr>
          <p:spPr>
            <a:xfrm>
              <a:off x="900548" y="4277645"/>
              <a:ext cx="2797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МОНІТОРИНГ І ОЦІНКА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4FA4778-CD30-4EB5-8AD9-4B7BACE0AA1C}"/>
                </a:ext>
              </a:extLst>
            </p:cNvPr>
            <p:cNvSpPr txBox="1"/>
            <p:nvPr/>
          </p:nvSpPr>
          <p:spPr>
            <a:xfrm>
              <a:off x="3825722" y="2825668"/>
              <a:ext cx="156696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ІНСТИТУЦІЇ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8100459-AEDA-43EB-9107-74B832BA110F}"/>
                </a:ext>
              </a:extLst>
            </p:cNvPr>
            <p:cNvSpPr txBox="1"/>
            <p:nvPr/>
          </p:nvSpPr>
          <p:spPr>
            <a:xfrm>
              <a:off x="7156170" y="3362979"/>
              <a:ext cx="133107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ЗМІЦНЕННЯ СПРОМОЖНОСТІ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4F3768-9148-4726-B8E9-6C59DA05006F}"/>
                </a:ext>
              </a:extLst>
            </p:cNvPr>
            <p:cNvSpPr txBox="1"/>
            <p:nvPr/>
          </p:nvSpPr>
          <p:spPr>
            <a:xfrm>
              <a:off x="3916207" y="5534718"/>
              <a:ext cx="14098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ЗМІЦНЕННЯ СПРОМОЖНОСТІ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7FC8BD50-0F86-4071-BCCB-7DEA73060279}"/>
              </a:ext>
            </a:extLst>
          </p:cNvPr>
          <p:cNvSpPr txBox="1"/>
          <p:nvPr/>
        </p:nvSpPr>
        <p:spPr>
          <a:xfrm>
            <a:off x="1262225" y="3650884"/>
            <a:ext cx="1453966" cy="45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ЗМІЦНЕННЯ СПРОМОЖНОСТІ</a:t>
            </a:r>
          </a:p>
        </p:txBody>
      </p:sp>
    </p:spTree>
    <p:extLst>
      <p:ext uri="{BB962C8B-B14F-4D97-AF65-F5344CB8AC3E}">
        <p14:creationId xmlns:p14="http://schemas.microsoft.com/office/powerpoint/2010/main" val="177137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588" y="228005"/>
            <a:ext cx="9075738" cy="906163"/>
          </a:xfrm>
        </p:spPr>
        <p:txBody>
          <a:bodyPr/>
          <a:lstStyle/>
          <a:p>
            <a:r>
              <a:rPr lang="uk-UA" sz="2800" dirty="0"/>
              <a:t>ДЕЦЕНТРАЛІЗОВАНА ПОЛІТИКА РЕГІОНАЛЬНОГО РОЗВИТКУ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18583" y="1237534"/>
            <a:ext cx="10029068" cy="5142180"/>
            <a:chOff x="1580320" y="1463157"/>
            <a:chExt cx="8839989" cy="4462603"/>
          </a:xfrm>
        </p:grpSpPr>
        <p:sp>
          <p:nvSpPr>
            <p:cNvPr id="25" name="Right Arrow 24"/>
            <p:cNvSpPr/>
            <p:nvPr/>
          </p:nvSpPr>
          <p:spPr>
            <a:xfrm>
              <a:off x="5450052" y="1686142"/>
              <a:ext cx="917902" cy="576064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rot="10800000">
              <a:off x="9646879" y="3048421"/>
              <a:ext cx="773429" cy="576064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060269" y="1928363"/>
              <a:ext cx="360040" cy="1264837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07170" y="2758760"/>
              <a:ext cx="2481236" cy="180764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Розроблення УНІКАЛЬНОЇ ДЛЯ РЕГІОНУ СТРАТЕГІЇ РОЗВИТКУ шляхом залучення УСІХ СУБ'ЄКТІВ РОЗВИТКУ та використання</a:t>
              </a:r>
              <a:r>
                <a:rPr kumimoji="0" lang="ru-RU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uk-UA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ПОТЕНЦІАЛУ КЛЮЧОВИХ АКТИВІВ регіону</a:t>
              </a: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25824" y="2761263"/>
              <a:ext cx="2210109" cy="180764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ІНТЕГРОВАНІ ПРОЕКТИ РОЗВИТКУ </a:t>
              </a:r>
              <a:r>
                <a:rPr kumimoji="0" lang="uk-UA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за кошти обласного бюджету, ДФРР, секторальних програм, усіх можливих джерел фінансування</a:t>
              </a:r>
              <a:endParaRPr kumimoji="0" lang="en-US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593275" y="1491860"/>
              <a:ext cx="3178962" cy="96462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Виявлення і реалізація прихованого та недооціненого потенціалу розвитку кожного регіону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580320" y="5061665"/>
              <a:ext cx="849421" cy="576064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80320" y="3318410"/>
              <a:ext cx="360040" cy="18943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75004" y="2761263"/>
              <a:ext cx="2697363" cy="180513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 РОЗВИТОК ІНФРАСТРУКТУРИ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 РОЗВИТОК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uk-UA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ЛЮДСЬКОГО КАПІТАЛУ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 СТВОРЕННЯ СПРИЯТЛИВОГО СЕРДОВИЩА ДЛЯ РОЗВИТКУ БІЗНЕСУ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4. РОЗВИТОК ІННОВАЦІЙ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5. РОЗВИТОК УПРАВЛІНСЬКОЇ СПРОМОЖНОСТІ  СУБ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’</a:t>
              </a:r>
              <a:r>
                <a:rPr kumimoji="0" lang="uk-UA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ЄКТІВ РОЗВИТКУ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075005" y="1463157"/>
              <a:ext cx="3168352" cy="974689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Децентралізована політика регіонального розвитку</a:t>
              </a: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587534" y="4744543"/>
              <a:ext cx="7560840" cy="1181217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Підвищення рівня конкурентоспроможності регіонів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Територіальна соціально-економічна інтеграція і просторовий розвиток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Ефективне управління у сфері регіонального розвитку</a:t>
              </a:r>
              <a:endParaRPr kumimoji="0" lang="en-US" sz="2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76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314714"/>
            <a:ext cx="9414432" cy="906163"/>
          </a:xfrm>
        </p:spPr>
        <p:txBody>
          <a:bodyPr/>
          <a:lstStyle/>
          <a:p>
            <a:r>
              <a:rPr lang="uk-UA" sz="4000" dirty="0"/>
              <a:t>Проблеми впровадження ДРП</a:t>
            </a:r>
            <a:endParaRPr lang="en-US"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431862-653F-476D-9CEC-BF9EB1D8DE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595" y="989649"/>
            <a:ext cx="11110810" cy="545319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1900" b="1" dirty="0">
                <a:solidFill>
                  <a:schemeClr val="accent2">
                    <a:lumMod val="75000"/>
                  </a:schemeClr>
                </a:solidFill>
              </a:rPr>
              <a:t>Держава передала обласній владі повноваження і значні ресурси</a:t>
            </a:r>
            <a:r>
              <a:rPr lang="uk-UA" sz="1900" dirty="0">
                <a:solidFill>
                  <a:schemeClr val="accent2">
                    <a:lumMod val="75000"/>
                  </a:schemeClr>
                </a:solidFill>
              </a:rPr>
              <a:t> на розвиток областей </a:t>
            </a:r>
            <a:r>
              <a:rPr lang="uk-UA" sz="1900" i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1900" i="1" dirty="0">
                <a:solidFill>
                  <a:srgbClr val="C00000"/>
                </a:solidFill>
              </a:rPr>
              <a:t>законодавство про ДФРР забезпечує самостійність регіонів у визначенні пріоритетності спрямування коштів та конкурсному відборі проектів</a:t>
            </a:r>
            <a:r>
              <a:rPr lang="uk-UA" sz="1900" i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1900" b="1" dirty="0">
                <a:solidFill>
                  <a:srgbClr val="C00000"/>
                </a:solidFill>
              </a:rPr>
              <a:t>Жодного року </a:t>
            </a:r>
            <a:r>
              <a:rPr lang="uk-UA" sz="1900" b="1" dirty="0">
                <a:solidFill>
                  <a:schemeClr val="accent2">
                    <a:lumMod val="75000"/>
                  </a:schemeClr>
                </a:solidFill>
              </a:rPr>
              <a:t>не було випадку, що </a:t>
            </a:r>
            <a:r>
              <a:rPr lang="uk-UA" sz="1900" b="1" dirty="0">
                <a:solidFill>
                  <a:srgbClr val="C00000"/>
                </a:solidFill>
              </a:rPr>
              <a:t>проекти регіонального розвитку </a:t>
            </a:r>
            <a:r>
              <a:rPr lang="uk-UA" sz="1900" b="1" dirty="0">
                <a:solidFill>
                  <a:schemeClr val="accent2">
                    <a:lumMod val="75000"/>
                  </a:schemeClr>
                </a:solidFill>
              </a:rPr>
              <a:t>на фінансування з ДФРР наступного року </a:t>
            </a:r>
            <a:r>
              <a:rPr lang="uk-UA" sz="1900" b="1" dirty="0">
                <a:solidFill>
                  <a:srgbClr val="C00000"/>
                </a:solidFill>
              </a:rPr>
              <a:t>були б затверджені у році поточному</a:t>
            </a:r>
            <a:r>
              <a:rPr lang="uk-UA" sz="1900" b="1" dirty="0">
                <a:solidFill>
                  <a:schemeClr val="accent2">
                    <a:lumMod val="75000"/>
                  </a:schemeClr>
                </a:solidFill>
              </a:rPr>
              <a:t>, як це передбачено законодавством.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1900" b="1" dirty="0">
                <a:solidFill>
                  <a:schemeClr val="accent2">
                    <a:lumMod val="75000"/>
                  </a:schemeClr>
                </a:solidFill>
              </a:rPr>
              <a:t>Більшість проектів регіонального розвитку, які подаються регіонами на фінансування з ДФРР </a:t>
            </a:r>
            <a:r>
              <a:rPr lang="uk-UA" sz="1900" b="1" u="sng" dirty="0">
                <a:solidFill>
                  <a:srgbClr val="C00000"/>
                </a:solidFill>
              </a:rPr>
              <a:t>не спрямовані на реалізацію усіх стратегічних цілей та завдань </a:t>
            </a:r>
            <a:r>
              <a:rPr lang="uk-UA" sz="1900" b="1" dirty="0">
                <a:solidFill>
                  <a:schemeClr val="accent2">
                    <a:lumMod val="75000"/>
                  </a:schemeClr>
                </a:solidFill>
              </a:rPr>
              <a:t>регіональної стратегії, </a:t>
            </a:r>
            <a:r>
              <a:rPr lang="uk-UA" sz="1900" b="1" u="sng" dirty="0">
                <a:solidFill>
                  <a:srgbClr val="C00000"/>
                </a:solidFill>
              </a:rPr>
              <a:t>не носять </a:t>
            </a:r>
            <a:r>
              <a:rPr lang="uk-UA" sz="1900" b="1" u="sng" dirty="0" err="1">
                <a:solidFill>
                  <a:srgbClr val="C00000"/>
                </a:solidFill>
              </a:rPr>
              <a:t>розвиткового</a:t>
            </a:r>
            <a:r>
              <a:rPr lang="uk-UA" sz="1900" b="1" u="sng" dirty="0">
                <a:solidFill>
                  <a:srgbClr val="C00000"/>
                </a:solidFill>
              </a:rPr>
              <a:t> характеру</a:t>
            </a:r>
            <a:r>
              <a:rPr lang="uk-UA" sz="1900" b="1" dirty="0">
                <a:solidFill>
                  <a:schemeClr val="accent2">
                    <a:lumMod val="75000"/>
                  </a:schemeClr>
                </a:solidFill>
              </a:rPr>
              <a:t>, а по суті </a:t>
            </a:r>
            <a:r>
              <a:rPr lang="uk-UA" sz="1900" b="1" dirty="0">
                <a:solidFill>
                  <a:srgbClr val="C00000"/>
                </a:solidFill>
              </a:rPr>
              <a:t>виконують функцію додаткового джерела для будівництва, ремонтів та реконструкцій будівель бюджетних установ.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1900" b="1" dirty="0">
                <a:solidFill>
                  <a:schemeClr val="accent2">
                    <a:lumMod val="75000"/>
                  </a:schemeClr>
                </a:solidFill>
              </a:rPr>
              <a:t>Профінансовано </a:t>
            </a:r>
            <a:r>
              <a:rPr lang="uk-UA" sz="1900" b="1" dirty="0">
                <a:solidFill>
                  <a:srgbClr val="C00000"/>
                </a:solidFill>
              </a:rPr>
              <a:t>35% проектів, які взагалі не передбачені планом заходів </a:t>
            </a:r>
            <a:r>
              <a:rPr lang="uk-UA" sz="1900" b="1" dirty="0">
                <a:solidFill>
                  <a:schemeClr val="accent2">
                    <a:lumMod val="75000"/>
                  </a:schemeClr>
                </a:solidFill>
              </a:rPr>
              <a:t>з реалізації регіональної стратегії розвитку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1900" b="1" dirty="0">
                <a:solidFill>
                  <a:srgbClr val="C00000"/>
                </a:solidFill>
              </a:rPr>
              <a:t>Жодної копійки з ДФРР не інвестовано у 83% завдань регіональних стратегій </a:t>
            </a:r>
            <a:r>
              <a:rPr lang="uk-UA" sz="1900" b="1" dirty="0">
                <a:solidFill>
                  <a:schemeClr val="accent2">
                    <a:lumMod val="75000"/>
                  </a:schemeClr>
                </a:solidFill>
              </a:rPr>
              <a:t>розвитку, передусім тих, які мають прямий вплив на підвищення конкурентоспроможності регіональної економіки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1900" b="1" dirty="0">
                <a:solidFill>
                  <a:srgbClr val="C00000"/>
                </a:solidFill>
              </a:rPr>
              <a:t>Має місце не достатньо прозорий відбір проектів регіонального розвитку обласними комісіями.</a:t>
            </a:r>
            <a:endParaRPr lang="en-US" sz="1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5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:a16="http://schemas.microsoft.com/office/drawing/2014/main" id="{DA6379D6-F93B-4DA2-8FA7-A268985E034C}"/>
              </a:ext>
            </a:extLst>
          </p:cNvPr>
          <p:cNvSpPr/>
          <p:nvPr/>
        </p:nvSpPr>
        <p:spPr>
          <a:xfrm>
            <a:off x="1" y="5717656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600" b="1" dirty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ДЯКУЮ!</a:t>
            </a:r>
            <a:endParaRPr lang="de-DE" sz="4600" dirty="0">
              <a:solidFill>
                <a:srgbClr val="FDBB2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74" y="2668554"/>
            <a:ext cx="4780853" cy="1421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1290BC-B6DE-0942-A7CC-3F12273D2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13" y="476860"/>
            <a:ext cx="6407573" cy="5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55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Main">
      <a:dk1>
        <a:srgbClr val="778899"/>
      </a:dk1>
      <a:lt1>
        <a:sysClr val="window" lastClr="FFFFFF"/>
      </a:lt1>
      <a:dk2>
        <a:srgbClr val="778899"/>
      </a:dk2>
      <a:lt2>
        <a:srgbClr val="FFFFFF"/>
      </a:lt2>
      <a:accent1>
        <a:srgbClr val="FDBB2D"/>
      </a:accent1>
      <a:accent2>
        <a:srgbClr val="191970"/>
      </a:accent2>
      <a:accent3>
        <a:srgbClr val="DCE0E4"/>
      </a:accent3>
      <a:accent4>
        <a:srgbClr val="FCF09F"/>
      </a:accent4>
      <a:accent5>
        <a:srgbClr val="ADD8E6"/>
      </a:accent5>
      <a:accent6>
        <a:srgbClr val="6495ED"/>
      </a:accent6>
      <a:hlink>
        <a:srgbClr val="FDBB2D"/>
      </a:hlink>
      <a:folHlink>
        <a:srgbClr val="6495ED"/>
      </a:folHlink>
    </a:clrScheme>
    <a:fontScheme name="Custom Mai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icrosoft PowerPoint Presentation (3)" id="{4C5171E9-E48E-4009-AED2-D4254FC52701}" vid="{802501F0-E87F-45E2-92E8-BFF97E4057C8}"/>
    </a:ext>
  </a:extLst>
</a:theme>
</file>

<file path=ppt/theme/theme2.xml><?xml version="1.0" encoding="utf-8"?>
<a:theme xmlns:a="http://schemas.openxmlformats.org/drawingml/2006/main" name="1_Office Theme">
  <a:themeElements>
    <a:clrScheme name="Custom Main">
      <a:dk1>
        <a:srgbClr val="778899"/>
      </a:dk1>
      <a:lt1>
        <a:sysClr val="window" lastClr="FFFFFF"/>
      </a:lt1>
      <a:dk2>
        <a:srgbClr val="778899"/>
      </a:dk2>
      <a:lt2>
        <a:srgbClr val="FFFFFF"/>
      </a:lt2>
      <a:accent1>
        <a:srgbClr val="FDBB2D"/>
      </a:accent1>
      <a:accent2>
        <a:srgbClr val="191970"/>
      </a:accent2>
      <a:accent3>
        <a:srgbClr val="DCE0E4"/>
      </a:accent3>
      <a:accent4>
        <a:srgbClr val="FCF09F"/>
      </a:accent4>
      <a:accent5>
        <a:srgbClr val="ADD8E6"/>
      </a:accent5>
      <a:accent6>
        <a:srgbClr val="6495ED"/>
      </a:accent6>
      <a:hlink>
        <a:srgbClr val="FDBB2D"/>
      </a:hlink>
      <a:folHlink>
        <a:srgbClr val="6495ED"/>
      </a:folHlink>
    </a:clrScheme>
    <a:fontScheme name="Custom Mai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icrosoft PowerPoint Presentation (3)" id="{4C5171E9-E48E-4009-AED2-D4254FC52701}" vid="{802501F0-E87F-45E2-92E8-BFF97E4057C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U-LEAD Presentation Template</Template>
  <TotalTime>1343</TotalTime>
  <Words>390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Office Theme</vt:lpstr>
      <vt:lpstr>1_Office Theme</vt:lpstr>
      <vt:lpstr>ПРО МОЖЛИВОСТІ ТА ПРОБЛЕМИ РЕАЛІЗАЦІЇ ДЕРЖАВНОЇ РЕГІОНАЛЬНОЇ ПОЛІТИКИ</vt:lpstr>
      <vt:lpstr>Хмельницька область пілотний регіон Проекту ЄС та Мінрегіону, 2010 р. </vt:lpstr>
      <vt:lpstr>Закон України «Про засади державної регіональної політики»</vt:lpstr>
      <vt:lpstr>ДЕЦЕНТРАЛІЗОВАНА ПОЛІТИКА РЕГІОНАЛЬНОГО РОЗВИТКУ</vt:lpstr>
      <vt:lpstr>Проблеми впровадження ДРП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Shevchuk</dc:creator>
  <cp:lastModifiedBy>Yuri Tretyak</cp:lastModifiedBy>
  <cp:revision>407</cp:revision>
  <cp:lastPrinted>2018-05-16T16:51:23Z</cp:lastPrinted>
  <dcterms:created xsi:type="dcterms:W3CDTF">2017-10-11T11:50:21Z</dcterms:created>
  <dcterms:modified xsi:type="dcterms:W3CDTF">2018-07-19T06:43:55Z</dcterms:modified>
</cp:coreProperties>
</file>