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8" r:id="rId9"/>
    <p:sldId id="289" r:id="rId10"/>
    <p:sldId id="286" r:id="rId11"/>
    <p:sldId id="287" r:id="rId12"/>
    <p:sldId id="285" r:id="rId13"/>
    <p:sldId id="292" r:id="rId14"/>
    <p:sldId id="291" r:id="rId15"/>
    <p:sldId id="290" r:id="rId16"/>
    <p:sldId id="293" r:id="rId17"/>
    <p:sldId id="294" r:id="rId18"/>
    <p:sldId id="295" r:id="rId19"/>
    <p:sldId id="296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5F4"/>
    <a:srgbClr val="6D91CB"/>
    <a:srgbClr val="FDBB2D"/>
    <a:srgbClr val="515E6B"/>
    <a:srgbClr val="F1F3F5"/>
    <a:srgbClr val="778899"/>
    <a:srgbClr val="FCF09F"/>
    <a:srgbClr val="F3F4F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6" autoAdjust="0"/>
    <p:restoredTop sz="91589" autoAdjust="0"/>
  </p:normalViewPr>
  <p:slideViewPr>
    <p:cSldViewPr snapToGrid="0">
      <p:cViewPr varScale="1">
        <p:scale>
          <a:sx n="64" d="100"/>
          <a:sy n="64" d="100"/>
        </p:scale>
        <p:origin x="5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17.07.2018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FDCF82-569F-44F7-9317-C8D46F7FCD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36" y="6040331"/>
            <a:ext cx="6407573" cy="5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xmlns="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xmlns="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xmlns="" id="{9A4BC4F0-A61A-4E04-80D8-19E97A1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A554F7-0D56-4F44-B32D-D30A6476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xmlns="" id="{F3CF661C-22F0-42B2-A0DC-9040CCD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xmlns="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30342D01-EE25-4DE1-BB9E-8BD932F1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DBB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882826-A64F-4E6D-B228-78B550932E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9" y="255930"/>
            <a:ext cx="7406541" cy="65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74470" y="3392675"/>
            <a:ext cx="8040757" cy="1228047"/>
          </a:xfrm>
          <a:prstGeom prst="rect">
            <a:avLst/>
          </a:prstGeom>
          <a:solidFill>
            <a:srgbClr val="6D9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819"/>
            <a:ext cx="10515600" cy="1325563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РЕЗУЛЬТАТИ МОНІТОРИНГУ ПРОЕКТІВ ДФРР 2015-2017 РР.</a:t>
            </a: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552"/>
            <a:ext cx="10515600" cy="702217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r>
              <a:rPr lang="uk-UA" sz="2000" b="1" dirty="0"/>
              <a:t>березень 2018 року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D115203-C2AD-4E84-8E50-6FCF6FE45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2975" y="3495439"/>
            <a:ext cx="7766050" cy="73151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uk-UA" sz="1400" b="1" dirty="0"/>
              <a:t>Моніторинг проведено групою радників з впровадження державної регіональної політики в Україні Програми «</a:t>
            </a:r>
            <a:r>
              <a:rPr lang="en-US" sz="1400" b="1" dirty="0"/>
              <a:t>U-LEAD</a:t>
            </a:r>
            <a:r>
              <a:rPr lang="uk-UA" sz="1400" b="1" dirty="0"/>
              <a:t> з Європою» на основі даних, зібраних 20 обласними Центрами розвитку місцевого </a:t>
            </a:r>
            <a:r>
              <a:rPr lang="uk-UA" sz="1400" b="1" dirty="0" smtClean="0"/>
              <a:t>самоврядування</a:t>
            </a:r>
            <a:endParaRPr lang="en-GB" sz="12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7300C0-2EFF-4F2A-9B44-9BBF4C820F8C}"/>
              </a:ext>
            </a:extLst>
          </p:cNvPr>
          <p:cNvSpPr txBox="1"/>
          <p:nvPr/>
        </p:nvSpPr>
        <p:spPr>
          <a:xfrm>
            <a:off x="0" y="65345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 Year</a:t>
            </a:r>
          </a:p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8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367749"/>
            <a:ext cx="9414432" cy="824948"/>
          </a:xfrm>
        </p:spPr>
        <p:txBody>
          <a:bodyPr/>
          <a:lstStyle/>
          <a:p>
            <a:r>
              <a:rPr lang="en-US" sz="2800" dirty="0" err="1">
                <a:solidFill>
                  <a:srgbClr val="FDBB2D"/>
                </a:solidFill>
              </a:rPr>
              <a:t>Чисельність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населення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громад</a:t>
            </a:r>
            <a:r>
              <a:rPr lang="en-US" sz="2800" dirty="0">
                <a:solidFill>
                  <a:srgbClr val="FDBB2D"/>
                </a:solidFill>
              </a:rPr>
              <a:t>, у </a:t>
            </a:r>
            <a:r>
              <a:rPr lang="en-US" sz="2800" dirty="0" err="1">
                <a:solidFill>
                  <a:srgbClr val="FDBB2D"/>
                </a:solidFill>
              </a:rPr>
              <a:t>якій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реалізовані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проекти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дошкільної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освіти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2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7" y="1192697"/>
            <a:ext cx="10302428" cy="59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135" y="261307"/>
            <a:ext cx="9414432" cy="824948"/>
          </a:xfrm>
        </p:spPr>
        <p:txBody>
          <a:bodyPr/>
          <a:lstStyle/>
          <a:p>
            <a:r>
              <a:rPr lang="en-US" sz="2800" dirty="0" err="1">
                <a:solidFill>
                  <a:srgbClr val="FDBB2D"/>
                </a:solidFill>
              </a:rPr>
              <a:t>Чисельність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населення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громад</a:t>
            </a:r>
            <a:r>
              <a:rPr lang="en-US" sz="2800" dirty="0">
                <a:solidFill>
                  <a:srgbClr val="FDBB2D"/>
                </a:solidFill>
              </a:rPr>
              <a:t>, у </a:t>
            </a:r>
            <a:r>
              <a:rPr lang="en-US" sz="2800" dirty="0" err="1">
                <a:solidFill>
                  <a:srgbClr val="FDBB2D"/>
                </a:solidFill>
              </a:rPr>
              <a:t>якій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реалізовані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проекти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дошкільної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освіти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4" y="1546343"/>
            <a:ext cx="12175573" cy="532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3305" y="1215478"/>
            <a:ext cx="990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Волинь і Закарпаття мають 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одні з кращих показників природнього приросту населення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442662" y="1542181"/>
            <a:ext cx="222074" cy="3379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3342692" y="1542180"/>
            <a:ext cx="222074" cy="3379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0193675" y="3935896"/>
            <a:ext cx="471012" cy="14224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6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74" y="208722"/>
            <a:ext cx="9414432" cy="824948"/>
          </a:xfrm>
        </p:spPr>
        <p:txBody>
          <a:bodyPr/>
          <a:lstStyle/>
          <a:p>
            <a:r>
              <a:rPr lang="en-US" sz="2800" dirty="0" err="1">
                <a:solidFill>
                  <a:srgbClr val="FDBB2D"/>
                </a:solidFill>
              </a:rPr>
              <a:t>Регіони</a:t>
            </a:r>
            <a:r>
              <a:rPr lang="en-US" sz="2800" dirty="0">
                <a:solidFill>
                  <a:srgbClr val="FDBB2D"/>
                </a:solidFill>
              </a:rPr>
              <a:t>, у </a:t>
            </a:r>
            <a:r>
              <a:rPr lang="en-US" sz="2800" dirty="0" err="1">
                <a:solidFill>
                  <a:srgbClr val="FDBB2D"/>
                </a:solidFill>
              </a:rPr>
              <a:t>яких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були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створені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нові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робочі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місця</a:t>
            </a:r>
            <a:r>
              <a:rPr lang="en-US" sz="2800" dirty="0">
                <a:solidFill>
                  <a:srgbClr val="FDBB2D"/>
                </a:solidFill>
              </a:rPr>
              <a:t> в </a:t>
            </a:r>
            <a:r>
              <a:rPr lang="en-US" sz="2800" dirty="0" err="1">
                <a:solidFill>
                  <a:srgbClr val="FDBB2D"/>
                </a:solidFill>
              </a:rPr>
              <a:t>рамках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проектів</a:t>
            </a:r>
            <a:r>
              <a:rPr lang="en-US" sz="2800" dirty="0">
                <a:solidFill>
                  <a:srgbClr val="FDBB2D"/>
                </a:solidFill>
              </a:rPr>
              <a:t> ДФРР</a:t>
            </a:r>
          </a:p>
        </p:txBody>
      </p: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5" y="1033670"/>
            <a:ext cx="9686202" cy="590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7136" y="3955774"/>
            <a:ext cx="444516" cy="12717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3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74" y="208722"/>
            <a:ext cx="9414432" cy="824948"/>
          </a:xfrm>
        </p:spPr>
        <p:txBody>
          <a:bodyPr/>
          <a:lstStyle/>
          <a:p>
            <a:r>
              <a:rPr lang="uk-UA" sz="2800" dirty="0" smtClean="0">
                <a:solidFill>
                  <a:srgbClr val="FDBB2D"/>
                </a:solidFill>
              </a:rPr>
              <a:t>Сфери діяльності</a:t>
            </a:r>
            <a:r>
              <a:rPr lang="en-US" sz="2800" dirty="0" smtClean="0">
                <a:solidFill>
                  <a:srgbClr val="FDBB2D"/>
                </a:solidFill>
              </a:rPr>
              <a:t>, </a:t>
            </a:r>
            <a:r>
              <a:rPr lang="en-US" sz="2800" dirty="0">
                <a:solidFill>
                  <a:srgbClr val="FDBB2D"/>
                </a:solidFill>
              </a:rPr>
              <a:t>у </a:t>
            </a:r>
            <a:r>
              <a:rPr lang="en-US" sz="2800" dirty="0" err="1">
                <a:solidFill>
                  <a:srgbClr val="FDBB2D"/>
                </a:solidFill>
              </a:rPr>
              <a:t>яких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були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створені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нові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робочі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місця</a:t>
            </a:r>
            <a:r>
              <a:rPr lang="en-US" sz="2800" dirty="0">
                <a:solidFill>
                  <a:srgbClr val="FDBB2D"/>
                </a:solidFill>
              </a:rPr>
              <a:t> в </a:t>
            </a:r>
            <a:r>
              <a:rPr lang="en-US" sz="2800" dirty="0" err="1">
                <a:solidFill>
                  <a:srgbClr val="FDBB2D"/>
                </a:solidFill>
              </a:rPr>
              <a:t>рамках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проектів</a:t>
            </a:r>
            <a:r>
              <a:rPr lang="en-US" sz="2800" dirty="0">
                <a:solidFill>
                  <a:srgbClr val="FDBB2D"/>
                </a:solidFill>
              </a:rPr>
              <a:t> ДФРР</a:t>
            </a:r>
          </a:p>
        </p:txBody>
      </p:sp>
      <p:pic>
        <p:nvPicPr>
          <p:cNvPr id="4098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7" y="1182757"/>
            <a:ext cx="10053225" cy="567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17026" y="1665308"/>
            <a:ext cx="5377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робочі 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 були створені у соціальній сфері і лягли додатковим фінансовим тягарем на місцеві бюджети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74" y="208722"/>
            <a:ext cx="9414432" cy="824948"/>
          </a:xfrm>
        </p:spPr>
        <p:txBody>
          <a:bodyPr/>
          <a:lstStyle/>
          <a:p>
            <a:r>
              <a:rPr lang="en-US" sz="2800" dirty="0" err="1">
                <a:solidFill>
                  <a:srgbClr val="FDBB2D"/>
                </a:solidFill>
              </a:rPr>
              <a:t>Кількість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заповнених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заявниками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розділів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аплікаційної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форми</a:t>
            </a:r>
            <a:r>
              <a:rPr lang="uk-UA" sz="2800" dirty="0">
                <a:solidFill>
                  <a:srgbClr val="FDBB2D"/>
                </a:solidFill>
              </a:rPr>
              <a:t> проекту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5122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5" y="1067440"/>
            <a:ext cx="9484937" cy="58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6200000">
            <a:off x="5194424" y="250915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Найменш повні описи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387211" y="3960044"/>
            <a:ext cx="248478" cy="4035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6510813" y="2850082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Найповніші описи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463952" y="4112127"/>
            <a:ext cx="248478" cy="40355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620030" y="2661241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Найменш повні описи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812817" y="4112127"/>
            <a:ext cx="248478" cy="4035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9249457" y="3876261"/>
            <a:ext cx="401439" cy="17488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88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74" y="208722"/>
            <a:ext cx="9414432" cy="824948"/>
          </a:xfrm>
        </p:spPr>
        <p:txBody>
          <a:bodyPr/>
          <a:lstStyle/>
          <a:p>
            <a:r>
              <a:rPr lang="en-US" sz="2800" dirty="0" err="1">
                <a:solidFill>
                  <a:srgbClr val="FDBB2D"/>
                </a:solidFill>
              </a:rPr>
              <a:t>Логічн</a:t>
            </a:r>
            <a:r>
              <a:rPr lang="uk-UA" sz="2800" dirty="0" err="1">
                <a:solidFill>
                  <a:srgbClr val="FDBB2D"/>
                </a:solidFill>
              </a:rPr>
              <a:t>ий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взаємозв‘яз</a:t>
            </a:r>
            <a:r>
              <a:rPr lang="uk-UA" sz="2800" dirty="0">
                <a:solidFill>
                  <a:srgbClr val="FDBB2D"/>
                </a:solidFill>
              </a:rPr>
              <a:t>о</a:t>
            </a:r>
            <a:r>
              <a:rPr lang="en-US" sz="2800" dirty="0">
                <a:solidFill>
                  <a:srgbClr val="FDBB2D"/>
                </a:solidFill>
              </a:rPr>
              <a:t>к </a:t>
            </a:r>
            <a:r>
              <a:rPr lang="en-US" sz="2800" dirty="0" err="1">
                <a:solidFill>
                  <a:srgbClr val="FDBB2D"/>
                </a:solidFill>
              </a:rPr>
              <a:t>між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розділами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проектної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заявки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6146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0139"/>
            <a:ext cx="12192000" cy="524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84345" y="1520687"/>
            <a:ext cx="411378" cy="3547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16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74" y="208722"/>
            <a:ext cx="9414432" cy="824948"/>
          </a:xfrm>
        </p:spPr>
        <p:txBody>
          <a:bodyPr/>
          <a:lstStyle/>
          <a:p>
            <a:r>
              <a:rPr lang="en-US" sz="2800" dirty="0" err="1">
                <a:solidFill>
                  <a:srgbClr val="FDBB2D"/>
                </a:solidFill>
              </a:rPr>
              <a:t>Якість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показників</a:t>
            </a:r>
            <a:r>
              <a:rPr lang="en-US" sz="2800" dirty="0">
                <a:solidFill>
                  <a:srgbClr val="FDBB2D"/>
                </a:solidFill>
              </a:rPr>
              <a:t> (</a:t>
            </a:r>
            <a:r>
              <a:rPr lang="en-US" sz="2800" dirty="0" err="1">
                <a:solidFill>
                  <a:srgbClr val="FDBB2D"/>
                </a:solidFill>
              </a:rPr>
              <a:t>індикаторів</a:t>
            </a:r>
            <a:r>
              <a:rPr lang="en-US" sz="2800" dirty="0">
                <a:solidFill>
                  <a:srgbClr val="FDBB2D"/>
                </a:solidFill>
              </a:rPr>
              <a:t>) </a:t>
            </a:r>
            <a:r>
              <a:rPr lang="en-US" sz="2800" dirty="0" err="1">
                <a:solidFill>
                  <a:srgbClr val="FDBB2D"/>
                </a:solidFill>
              </a:rPr>
              <a:t>ефективності</a:t>
            </a:r>
            <a:r>
              <a:rPr lang="en-US" sz="2800" dirty="0">
                <a:solidFill>
                  <a:srgbClr val="FDBB2D"/>
                </a:solidFill>
              </a:rPr>
              <a:t> в </a:t>
            </a:r>
            <a:r>
              <a:rPr lang="en-US" sz="2800" dirty="0" err="1">
                <a:solidFill>
                  <a:srgbClr val="FDBB2D"/>
                </a:solidFill>
              </a:rPr>
              <a:t>описах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проектних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заявок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7170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670"/>
            <a:ext cx="12192000" cy="58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8757" y="1033670"/>
            <a:ext cx="8723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38% описів проектів взагалі не містять показників (індикаторів), за якими можна було б оцінити соціально-економічний ефект від реалізації проекту. Ще 7% проектів містять показники (індикатори), за якими неможливо оцінити соціально-економічний ефект від реалізації проекту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4223" y="3896139"/>
            <a:ext cx="411377" cy="15538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26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74" y="208722"/>
            <a:ext cx="9414432" cy="824948"/>
          </a:xfrm>
        </p:spPr>
        <p:txBody>
          <a:bodyPr/>
          <a:lstStyle/>
          <a:p>
            <a:r>
              <a:rPr lang="en-US" sz="2800" dirty="0" err="1">
                <a:solidFill>
                  <a:srgbClr val="FDBB2D"/>
                </a:solidFill>
              </a:rPr>
              <a:t>Звіт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досягнуті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результати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реалізації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проекту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на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веб-порталі</a:t>
            </a:r>
            <a:r>
              <a:rPr lang="en-US" sz="2800" dirty="0">
                <a:solidFill>
                  <a:srgbClr val="FDBB2D"/>
                </a:solidFill>
              </a:rPr>
              <a:t> ДФРР</a:t>
            </a:r>
          </a:p>
        </p:txBody>
      </p:sp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t="31212" r="11705" b="12651"/>
          <a:stretch>
            <a:fillRect/>
          </a:stretch>
        </p:blipFill>
        <p:spPr bwMode="auto">
          <a:xfrm>
            <a:off x="69574" y="1699591"/>
            <a:ext cx="12203443" cy="515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948" y="1099426"/>
            <a:ext cx="11512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71% проектів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відсутні звіти, у 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12,6%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проектів звіти 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дозволяють зрозуміти, чи досягнуті цілі проекту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13553" y="4055165"/>
            <a:ext cx="441195" cy="14606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1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74" y="208722"/>
            <a:ext cx="9414432" cy="824948"/>
          </a:xfrm>
        </p:spPr>
        <p:txBody>
          <a:bodyPr/>
          <a:lstStyle/>
          <a:p>
            <a:r>
              <a:rPr lang="en-US" sz="2800" dirty="0" err="1">
                <a:solidFill>
                  <a:srgbClr val="FDBB2D"/>
                </a:solidFill>
              </a:rPr>
              <a:t>Фото</a:t>
            </a:r>
            <a:r>
              <a:rPr lang="en-US" sz="2800" dirty="0">
                <a:solidFill>
                  <a:srgbClr val="FDBB2D"/>
                </a:solidFill>
              </a:rPr>
              <a:t>, </a:t>
            </a:r>
            <a:r>
              <a:rPr lang="en-US" sz="2800" dirty="0" err="1">
                <a:solidFill>
                  <a:srgbClr val="FDBB2D"/>
                </a:solidFill>
              </a:rPr>
              <a:t>що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демонструють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досягнуті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результати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проекту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на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веб-порталі</a:t>
            </a:r>
            <a:r>
              <a:rPr lang="en-US" sz="2800" dirty="0">
                <a:solidFill>
                  <a:srgbClr val="FDBB2D"/>
                </a:solidFill>
              </a:rPr>
              <a:t> ДФРР</a:t>
            </a:r>
          </a:p>
        </p:txBody>
      </p:sp>
      <p:pic>
        <p:nvPicPr>
          <p:cNvPr id="9218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5" y="1033670"/>
            <a:ext cx="11658600" cy="58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25320" y="1123121"/>
            <a:ext cx="401438" cy="3041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2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314714"/>
            <a:ext cx="9414432" cy="906163"/>
          </a:xfrm>
        </p:spPr>
        <p:txBody>
          <a:bodyPr/>
          <a:lstStyle/>
          <a:p>
            <a:r>
              <a:rPr lang="uk-UA" sz="2800" dirty="0" smtClean="0">
                <a:solidFill>
                  <a:srgbClr val="FDBB2D"/>
                </a:solidFill>
              </a:rPr>
              <a:t>КОРОТКІ ВИСНОВКИ ПРО ПЕРШІ 3 РОКИ РЕФОРМОВАНОГО ДФРР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7431862-653F-476D-9CEC-BF9EB1D8D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5" y="1220877"/>
            <a:ext cx="11110810" cy="517440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Ключове завдання державної регіональної політики – підвищення конкурентоспроможності регіонів та зростання надходжень до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бюджетів.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Держава передала обласним органам влади повноваження і значні ресурси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у сфері регіонального розвитку (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законодавство про ДФРР забезпечує самостійність регіонів у визначенні пріоритетності спрямування коштів та конкурсному відборі проектів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регіони використали ці нові повноваження? У що інвестували ресурси ДФРР?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Жодної копійки з ДФРР не інвестовано у 82% завдань регіональних стратегій розвитку, передусім тих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, які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мають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прямий вплив на підвищення конкурентоспроможності регіональної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економіки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35% проектів узагалі не передбачені відповідним планом заходів з реалізації регіональної стратегії </a:t>
            </a:r>
            <a:r>
              <a:rPr lang="uk-UA" sz="2400" smtClean="0">
                <a:solidFill>
                  <a:schemeClr val="accent2">
                    <a:lumMod val="75000"/>
                  </a:schemeClr>
                </a:solidFill>
              </a:rPr>
              <a:t>розвитку 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en-US" sz="2800" dirty="0">
                <a:solidFill>
                  <a:srgbClr val="FDBB2D"/>
                </a:solidFill>
              </a:rPr>
              <a:t>МЕТОДОЛОГІЯ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7431862-653F-476D-9CEC-BF9EB1D8D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Предмет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моніторингу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- всі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проекти, реалізація яких завершилася у 2015-2017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роках – на веб-порталі http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://dfrr.minregion.gov.ua/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До 29 березня 2018 року була зібрана інформація про 1646 проектів. Первинний аналіз інформації про реалізовані проекти був здійснений радниками з питань регіонального розвитку 20 обласних Центрів розвитку місцевого самоврядування. Зібрані дані, які були основою для проведення моніторингу, знаходяться за посиланням https://docs.google.com/spreadsheets/d/11O_P11BKfAIrvn4BvizVwJgG1jEjaQ-Cw8iPJocmsWw/edit?usp=sharing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Обробка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даних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та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підготовка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аналітичних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висновків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здійснені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групою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радників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впровадження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державної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регіональної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політики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Україні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Програми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«U-LEAD з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Європою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5192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xmlns="" id="{DA6379D6-F93B-4DA2-8FA7-A268985E034C}"/>
              </a:ext>
            </a:extLst>
          </p:cNvPr>
          <p:cNvSpPr/>
          <p:nvPr/>
        </p:nvSpPr>
        <p:spPr>
          <a:xfrm>
            <a:off x="1" y="5717656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600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de-DE" sz="4600" dirty="0">
              <a:solidFill>
                <a:srgbClr val="FDBB2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74" y="2668554"/>
            <a:ext cx="4780853" cy="14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367749"/>
            <a:ext cx="9414432" cy="824948"/>
          </a:xfrm>
        </p:spPr>
        <p:txBody>
          <a:bodyPr/>
          <a:lstStyle/>
          <a:p>
            <a:r>
              <a:rPr lang="en-US" sz="2800" dirty="0" smtClean="0">
                <a:solidFill>
                  <a:srgbClr val="FDBB2D"/>
                </a:solidFill>
              </a:rPr>
              <a:t>ТЕМАТИЧНІ НАПРЯМКИ ПРОЕКТІВ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1033669"/>
            <a:ext cx="10316817" cy="57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37692" y="3945835"/>
            <a:ext cx="371621" cy="15292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367749"/>
            <a:ext cx="9414432" cy="824948"/>
          </a:xfrm>
        </p:spPr>
        <p:txBody>
          <a:bodyPr/>
          <a:lstStyle/>
          <a:p>
            <a:r>
              <a:rPr lang="en-US" sz="2800" dirty="0" smtClean="0">
                <a:solidFill>
                  <a:srgbClr val="FDBB2D"/>
                </a:solidFill>
              </a:rPr>
              <a:t>ТЕРИТОРІЯ ВПЛИВУ ПРОЕКТ</a:t>
            </a:r>
            <a:r>
              <a:rPr lang="uk-UA" sz="2800" dirty="0" smtClean="0">
                <a:solidFill>
                  <a:srgbClr val="FDBB2D"/>
                </a:solidFill>
              </a:rPr>
              <a:t>ІВ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2051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51722"/>
            <a:ext cx="10460728" cy="536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287" y="6246600"/>
            <a:ext cx="10161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ДФРР – фонд </a:t>
            </a:r>
            <a:r>
              <a:rPr lang="uk-UA" sz="2800" b="1" strike="sng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регіонального</a:t>
            </a:r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МІСЦЕВОГО? </a:t>
            </a:r>
            <a:r>
              <a:rPr lang="uk-U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endParaRPr lang="uk-UA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367749"/>
            <a:ext cx="9765372" cy="824948"/>
          </a:xfrm>
        </p:spPr>
        <p:txBody>
          <a:bodyPr/>
          <a:lstStyle/>
          <a:p>
            <a:r>
              <a:rPr lang="en-US" sz="2800" dirty="0">
                <a:solidFill>
                  <a:srgbClr val="FDBB2D"/>
                </a:solidFill>
              </a:rPr>
              <a:t>ТЕРИТОРІЯ ВПЛИВУ </a:t>
            </a:r>
            <a:r>
              <a:rPr lang="en-US" sz="2800" dirty="0" smtClean="0">
                <a:solidFill>
                  <a:srgbClr val="FDBB2D"/>
                </a:solidFill>
              </a:rPr>
              <a:t>ПРОЕКТ</a:t>
            </a:r>
            <a:r>
              <a:rPr lang="uk-UA" sz="2800" dirty="0" smtClean="0">
                <a:solidFill>
                  <a:srgbClr val="FDBB2D"/>
                </a:solidFill>
              </a:rPr>
              <a:t>ІВ</a:t>
            </a:r>
            <a:r>
              <a:rPr lang="en-US" sz="2800" dirty="0" smtClean="0">
                <a:solidFill>
                  <a:srgbClr val="FDBB2D"/>
                </a:solidFill>
              </a:rPr>
              <a:t> </a:t>
            </a:r>
            <a:r>
              <a:rPr lang="uk-UA" sz="2800" dirty="0">
                <a:solidFill>
                  <a:srgbClr val="FDBB2D"/>
                </a:solidFill>
              </a:rPr>
              <a:t>У РЕГІОНАХ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</a:p>
        </p:txBody>
      </p: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1192697"/>
            <a:ext cx="11547888" cy="566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25927" y="1123121"/>
            <a:ext cx="421315" cy="38161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3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367749"/>
            <a:ext cx="9414432" cy="824948"/>
          </a:xfrm>
        </p:spPr>
        <p:txBody>
          <a:bodyPr/>
          <a:lstStyle/>
          <a:p>
            <a:r>
              <a:rPr lang="uk-UA" sz="2800" dirty="0" smtClean="0">
                <a:solidFill>
                  <a:srgbClr val="FDBB2D"/>
                </a:solidFill>
              </a:rPr>
              <a:t>СФЕРИ РЕАЛІЗАЦІЇ</a:t>
            </a:r>
            <a:r>
              <a:rPr lang="en-US" sz="2800" dirty="0" smtClean="0">
                <a:solidFill>
                  <a:srgbClr val="FDBB2D"/>
                </a:solidFill>
              </a:rPr>
              <a:t> ПРОЕКТІВ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4098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780223"/>
            <a:ext cx="11316219" cy="61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43799" y="1143505"/>
            <a:ext cx="4209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більшість сфер, що мають прямий вплив на підвищення конкурентоспроможності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регіональної економіки, 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залишилися поза увагою ДФРР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367749"/>
            <a:ext cx="9414432" cy="824948"/>
          </a:xfrm>
        </p:spPr>
        <p:txBody>
          <a:bodyPr/>
          <a:lstStyle/>
          <a:p>
            <a:r>
              <a:rPr lang="en-US" sz="2800" dirty="0" err="1">
                <a:solidFill>
                  <a:srgbClr val="FDBB2D"/>
                </a:solidFill>
              </a:rPr>
              <a:t>Відповідність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проектів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завданням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регіональних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стратегій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32449" r="17723" b="11888"/>
          <a:stretch>
            <a:fillRect/>
          </a:stretch>
        </p:blipFill>
        <p:spPr bwMode="auto">
          <a:xfrm>
            <a:off x="250101" y="1192697"/>
            <a:ext cx="11546110" cy="566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4877" y="1114195"/>
            <a:ext cx="5221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 були 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спрямовані на досягнення лише 17% від загального числа завдань стратегій регіонального розвитку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75624" y="3697357"/>
            <a:ext cx="381560" cy="17885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367749"/>
            <a:ext cx="9414432" cy="824948"/>
          </a:xfrm>
        </p:spPr>
        <p:txBody>
          <a:bodyPr/>
          <a:lstStyle/>
          <a:p>
            <a:r>
              <a:rPr lang="en-US" sz="2800" dirty="0" smtClean="0">
                <a:solidFill>
                  <a:srgbClr val="FDBB2D"/>
                </a:solidFill>
              </a:rPr>
              <a:t>ТЕХНІЧНІ ЗАВДАННЯ</a:t>
            </a:r>
            <a:r>
              <a:rPr lang="uk-UA" sz="2800" dirty="0" smtClean="0">
                <a:solidFill>
                  <a:srgbClr val="FDBB2D"/>
                </a:solidFill>
              </a:rPr>
              <a:t> НА</a:t>
            </a:r>
            <a:r>
              <a:rPr lang="en-US" sz="2800" dirty="0" smtClean="0">
                <a:solidFill>
                  <a:srgbClr val="FDBB2D"/>
                </a:solidFill>
              </a:rPr>
              <a:t> ПРОЕКТ</a:t>
            </a:r>
            <a:r>
              <a:rPr lang="uk-UA" sz="2800" dirty="0" smtClean="0">
                <a:solidFill>
                  <a:srgbClr val="FDBB2D"/>
                </a:solidFill>
              </a:rPr>
              <a:t>И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6146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8" y="897696"/>
            <a:ext cx="11163957" cy="597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6400" y="780223"/>
            <a:ext cx="6850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проектів 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ДФРР, поданих на виконання планів заходів з реалізації регіональних стратегій розвитку, були розроблені без технічного завдання, або базувалися на самовільно зміненому технічному завданні 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7632" y="4204252"/>
            <a:ext cx="421316" cy="13345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89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367749"/>
            <a:ext cx="9414432" cy="824948"/>
          </a:xfrm>
        </p:spPr>
        <p:txBody>
          <a:bodyPr/>
          <a:lstStyle/>
          <a:p>
            <a:r>
              <a:rPr lang="en-US" sz="2800" dirty="0" err="1">
                <a:solidFill>
                  <a:srgbClr val="FDBB2D"/>
                </a:solidFill>
              </a:rPr>
              <a:t>Чисельність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населення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громади</a:t>
            </a:r>
            <a:r>
              <a:rPr lang="en-US" sz="2800" dirty="0">
                <a:solidFill>
                  <a:srgbClr val="FDBB2D"/>
                </a:solidFill>
              </a:rPr>
              <a:t>, у </a:t>
            </a:r>
            <a:r>
              <a:rPr lang="en-US" sz="2800" dirty="0" err="1">
                <a:solidFill>
                  <a:srgbClr val="FDBB2D"/>
                </a:solidFill>
              </a:rPr>
              <a:t>якій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реалізовано</a:t>
            </a:r>
            <a:r>
              <a:rPr lang="en-US" sz="2800" dirty="0">
                <a:solidFill>
                  <a:srgbClr val="FDBB2D"/>
                </a:solidFill>
              </a:rPr>
              <a:t> </a:t>
            </a:r>
            <a:r>
              <a:rPr lang="en-US" sz="2800" dirty="0" err="1">
                <a:solidFill>
                  <a:srgbClr val="FDBB2D"/>
                </a:solidFill>
              </a:rPr>
              <a:t>проект</a:t>
            </a:r>
            <a:endParaRPr lang="en-US" sz="2800" dirty="0">
              <a:solidFill>
                <a:srgbClr val="FDBB2D"/>
              </a:solidFill>
            </a:endParaRPr>
          </a:p>
        </p:txBody>
      </p:sp>
      <p:pic>
        <p:nvPicPr>
          <p:cNvPr id="7170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9774"/>
            <a:ext cx="12076043" cy="518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4965" y="1346608"/>
            <a:ext cx="9737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регіони інвестували ресурси </a:t>
            </a:r>
            <a:r>
              <a:rPr lang="uk-UA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ДФРР у проекти громад, чисельність яких не скорочується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591878" y="1708558"/>
            <a:ext cx="222074" cy="3379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7795591" y="1701175"/>
            <a:ext cx="222074" cy="3379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943920" y="1798983"/>
            <a:ext cx="502106" cy="30309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6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6458</TotalTime>
  <Words>544</Words>
  <Application>Microsoft Office PowerPoint</Application>
  <PresentationFormat>Широкоэкранный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Office Theme</vt:lpstr>
      <vt:lpstr>РЕЗУЛЬТАТИ МОНІТОРИНГУ ПРОЕКТІВ ДФРР 2015-2017 РР.</vt:lpstr>
      <vt:lpstr>МЕТОДОЛОГІЯ</vt:lpstr>
      <vt:lpstr>ТЕМАТИЧНІ НАПРЯМКИ ПРОЕКТІВ</vt:lpstr>
      <vt:lpstr>ТЕРИТОРІЯ ВПЛИВУ ПРОЕКТІВ</vt:lpstr>
      <vt:lpstr>ТЕРИТОРІЯ ВПЛИВУ ПРОЕКТІВ У РЕГІОНАХ </vt:lpstr>
      <vt:lpstr>СФЕРИ РЕАЛІЗАЦІЇ ПРОЕКТІВ</vt:lpstr>
      <vt:lpstr>Відповідність проектів завданням регіональних стратегій</vt:lpstr>
      <vt:lpstr>ТЕХНІЧНІ ЗАВДАННЯ НА ПРОЕКТИ</vt:lpstr>
      <vt:lpstr>Чисельність населення громади, у якій реалізовано проект</vt:lpstr>
      <vt:lpstr>Чисельність населення громад, у якій реалізовані проекти дошкільної освіти</vt:lpstr>
      <vt:lpstr>Чисельність населення громад, у якій реалізовані проекти дошкільної освіти</vt:lpstr>
      <vt:lpstr>Регіони, у яких були створені нові робочі місця в рамках проектів ДФРР</vt:lpstr>
      <vt:lpstr>Сфери діяльності, у яких були створені нові робочі місця в рамках проектів ДФРР</vt:lpstr>
      <vt:lpstr>Кількість заповнених заявниками розділів аплікаційної форми проекту</vt:lpstr>
      <vt:lpstr>Логічний взаємозв‘язок між розділами проектної заявки</vt:lpstr>
      <vt:lpstr>Якість показників (індикаторів) ефективності в описах проектних заявок</vt:lpstr>
      <vt:lpstr>Звіт про досягнуті результати реалізації проекту на веб-порталі ДФРР</vt:lpstr>
      <vt:lpstr>Фото, що демонструють досягнуті результати проекту на веб-порталі ДФРР</vt:lpstr>
      <vt:lpstr>КОРОТКІ ВИСНОВКИ ПРО ПЕРШІ 3 РОКИ РЕФОРМОВАНОГО ДФРР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Vasyl</cp:lastModifiedBy>
  <cp:revision>61</cp:revision>
  <dcterms:created xsi:type="dcterms:W3CDTF">2017-10-11T11:50:21Z</dcterms:created>
  <dcterms:modified xsi:type="dcterms:W3CDTF">2018-07-17T16:44:19Z</dcterms:modified>
</cp:coreProperties>
</file>